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embeddings/oleObject1.bin" ContentType="application/vnd.openxmlformats-officedocument.oleObject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7"/>
  </p:handoutMasterIdLst>
  <p:sldIdLst>
    <p:sldId id="310" r:id="rId2"/>
    <p:sldId id="256" r:id="rId3"/>
    <p:sldId id="31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FF3300"/>
    <a:srgbClr val="FFFF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21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-15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BCE4A03-B5BD-44EF-952A-1A1E25EEDE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3981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5104F-FC07-4187-849E-93C2FFAF9E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2171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46865-D274-4E92-BF48-DE1DD2633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631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AAD8F-2792-443E-8483-B08A234F76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374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91791-D4F1-4ABE-843D-FA6DBC3883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401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D1BDA-C3B9-4A88-A951-7B59FA0589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2522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27B44-7A7A-400C-9A03-D515617524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2096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A54CA-9E7E-468F-A361-131886282D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318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DCE3CB-3267-499B-9B78-8C1AA8F3D4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3811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19FCD-6EF5-46FB-8104-616405F9C8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532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E7423-EBAF-4376-8B64-0E83422EF1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6138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F06EC-2C27-4DA4-BAC6-18F22CD81C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1848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24AF4-02C9-4EC8-BB2E-004788FBF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2763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893A5632-94FA-4589-B95F-A806F40DF3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7.xml"/><Relationship Id="rId18" Type="http://schemas.openxmlformats.org/officeDocument/2006/relationships/slide" Target="slide6.xml"/><Relationship Id="rId26" Type="http://schemas.openxmlformats.org/officeDocument/2006/relationships/slide" Target="slide14.xml"/><Relationship Id="rId3" Type="http://schemas.openxmlformats.org/officeDocument/2006/relationships/slide" Target="slide2.xml"/><Relationship Id="rId21" Type="http://schemas.openxmlformats.org/officeDocument/2006/relationships/slide" Target="slide15.xml"/><Relationship Id="rId7" Type="http://schemas.openxmlformats.org/officeDocument/2006/relationships/slide" Target="slide13.xml"/><Relationship Id="rId12" Type="http://schemas.openxmlformats.org/officeDocument/2006/relationships/slide" Target="slide12.xml"/><Relationship Id="rId17" Type="http://schemas.openxmlformats.org/officeDocument/2006/relationships/slide" Target="slide11.xml"/><Relationship Id="rId25" Type="http://schemas.openxmlformats.org/officeDocument/2006/relationships/slide" Target="slide19.xml"/><Relationship Id="rId2" Type="http://schemas.openxmlformats.org/officeDocument/2006/relationships/image" Target="../media/image1.jpe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8.xml"/><Relationship Id="rId11" Type="http://schemas.openxmlformats.org/officeDocument/2006/relationships/slide" Target="slide17.xml"/><Relationship Id="rId24" Type="http://schemas.openxmlformats.org/officeDocument/2006/relationships/slide" Target="slide24.xml"/><Relationship Id="rId5" Type="http://schemas.openxmlformats.org/officeDocument/2006/relationships/slide" Target="slide23.xml"/><Relationship Id="rId15" Type="http://schemas.openxmlformats.org/officeDocument/2006/relationships/slide" Target="slide21.xml"/><Relationship Id="rId23" Type="http://schemas.openxmlformats.org/officeDocument/2006/relationships/slide" Target="slide5.xml"/><Relationship Id="rId28" Type="http://schemas.openxmlformats.org/officeDocument/2006/relationships/slide" Target="slide9.xml"/><Relationship Id="rId10" Type="http://schemas.openxmlformats.org/officeDocument/2006/relationships/slide" Target="slide22.xml"/><Relationship Id="rId19" Type="http://schemas.openxmlformats.org/officeDocument/2006/relationships/slide" Target="slide25.xml"/><Relationship Id="rId4" Type="http://schemas.openxmlformats.org/officeDocument/2006/relationships/slide" Target="slide28.xml"/><Relationship Id="rId9" Type="http://schemas.openxmlformats.org/officeDocument/2006/relationships/slide" Target="slide27.xml"/><Relationship Id="rId14" Type="http://schemas.openxmlformats.org/officeDocument/2006/relationships/slide" Target="slide26.xml"/><Relationship Id="rId22" Type="http://schemas.openxmlformats.org/officeDocument/2006/relationships/slide" Target="slide10.xml"/><Relationship Id="rId27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22" name="Group 6"/>
          <p:cNvGrpSpPr>
            <a:grpSpLocks/>
          </p:cNvGrpSpPr>
          <p:nvPr/>
        </p:nvGrpSpPr>
        <p:grpSpPr bwMode="auto">
          <a:xfrm>
            <a:off x="0" y="0"/>
            <a:ext cx="8915400" cy="6553200"/>
            <a:chOff x="0" y="0"/>
            <a:chExt cx="5616" cy="4128"/>
          </a:xfrm>
        </p:grpSpPr>
        <p:sp>
          <p:nvSpPr>
            <p:cNvPr id="3075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616" cy="4128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6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768"/>
              <a:ext cx="5184" cy="2657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6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  <a:contourClr>
                  <a:srgbClr val="FFE701"/>
                </a:contour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PHYSEOPARDY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the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ea typeface="ＭＳ Ｐゴシック" charset="0"/>
                <a:cs typeface="+mj-cs"/>
              </a:rPr>
              <a:t>Fill in the _____ - $200</a:t>
            </a:r>
          </a:p>
        </p:txBody>
      </p:sp>
      <p:grpSp>
        <p:nvGrpSpPr>
          <p:cNvPr id="1229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229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9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2292" name="Text Box 17"/>
          <p:cNvSpPr txBox="1">
            <a:spLocks noChangeArrowheads="1"/>
          </p:cNvSpPr>
          <p:nvPr/>
        </p:nvSpPr>
        <p:spPr bwMode="auto">
          <a:xfrm>
            <a:off x="890588" y="2520950"/>
            <a:ext cx="75390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Temperature is a measure of ________  kinetic ________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ea typeface="ＭＳ Ｐゴシック" charset="0"/>
                <a:cs typeface="+mj-cs"/>
              </a:rPr>
              <a:t>Fill in the _____ - $300</a:t>
            </a:r>
          </a:p>
        </p:txBody>
      </p:sp>
      <p:grpSp>
        <p:nvGrpSpPr>
          <p:cNvPr id="1331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331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31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3316" name="Text Box 12"/>
          <p:cNvSpPr txBox="1">
            <a:spLocks noChangeArrowheads="1"/>
          </p:cNvSpPr>
          <p:nvPr/>
        </p:nvSpPr>
        <p:spPr bwMode="auto">
          <a:xfrm>
            <a:off x="939800" y="2222500"/>
            <a:ext cx="74183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>
                <a:solidFill>
                  <a:srgbClr val="FFFF00"/>
                </a:solidFill>
              </a:rPr>
              <a:t>Bad conductors are called ___________.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249238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ea typeface="ＭＳ Ｐゴシック" charset="0"/>
                <a:cs typeface="+mj-cs"/>
              </a:rPr>
              <a:t>Fill in the _____ - $400</a:t>
            </a:r>
          </a:p>
        </p:txBody>
      </p:sp>
      <p:grpSp>
        <p:nvGrpSpPr>
          <p:cNvPr id="1433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434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4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4340" name="Text Box 16"/>
          <p:cNvSpPr txBox="1">
            <a:spLocks noChangeArrowheads="1"/>
          </p:cNvSpPr>
          <p:nvPr/>
        </p:nvSpPr>
        <p:spPr bwMode="auto">
          <a:xfrm>
            <a:off x="890588" y="2054225"/>
            <a:ext cx="75247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FF00"/>
                </a:solidFill>
              </a:rPr>
              <a:t>The temperature at which all molecule motion stops is called ________ ________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ea typeface="ＭＳ Ｐゴシック" charset="0"/>
                <a:cs typeface="+mj-cs"/>
              </a:rPr>
              <a:t>Fill in the _____ - $500</a:t>
            </a:r>
          </a:p>
        </p:txBody>
      </p:sp>
      <p:grpSp>
        <p:nvGrpSpPr>
          <p:cNvPr id="15363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5365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66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5364" name="Text Box 16"/>
          <p:cNvSpPr txBox="1">
            <a:spLocks noChangeArrowheads="1"/>
          </p:cNvSpPr>
          <p:nvPr/>
        </p:nvSpPr>
        <p:spPr bwMode="auto">
          <a:xfrm>
            <a:off x="776288" y="2511425"/>
            <a:ext cx="7524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FF00"/>
                </a:solidFill>
              </a:rPr>
              <a:t>Most substances _________ when heated and __________ when cooled.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True or False  -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$100</a:t>
            </a:r>
          </a:p>
        </p:txBody>
      </p:sp>
      <p:grpSp>
        <p:nvGrpSpPr>
          <p:cNvPr id="1638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6389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390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6388" name="Text Box 12"/>
          <p:cNvSpPr txBox="1">
            <a:spLocks noChangeArrowheads="1"/>
          </p:cNvSpPr>
          <p:nvPr/>
        </p:nvSpPr>
        <p:spPr bwMode="auto">
          <a:xfrm>
            <a:off x="1112838" y="2152650"/>
            <a:ext cx="71707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800">
                <a:solidFill>
                  <a:srgbClr val="FFFF00"/>
                </a:solidFill>
              </a:rPr>
              <a:t>Common ice can be colder than 0</a:t>
            </a:r>
            <a:r>
              <a:rPr lang="en-US" altLang="en-US" sz="4800" baseline="30000">
                <a:solidFill>
                  <a:srgbClr val="FFFF00"/>
                </a:solidFill>
              </a:rPr>
              <a:t>o</a:t>
            </a:r>
            <a:r>
              <a:rPr lang="en-US" altLang="en-US" sz="4800">
                <a:solidFill>
                  <a:srgbClr val="FFFF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True or False  -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$200</a:t>
            </a:r>
          </a:p>
        </p:txBody>
      </p:sp>
      <p:grpSp>
        <p:nvGrpSpPr>
          <p:cNvPr id="17411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7414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15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7412" name="Text Box 14"/>
          <p:cNvSpPr txBox="1">
            <a:spLocks noChangeArrowheads="1"/>
          </p:cNvSpPr>
          <p:nvPr/>
        </p:nvSpPr>
        <p:spPr bwMode="auto">
          <a:xfrm>
            <a:off x="1454150" y="2365375"/>
            <a:ext cx="6584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600">
              <a:solidFill>
                <a:srgbClr val="FFFF00"/>
              </a:solidFill>
            </a:endParaRPr>
          </a:p>
        </p:txBody>
      </p:sp>
      <p:sp>
        <p:nvSpPr>
          <p:cNvPr id="16390" name="Text Box 12"/>
          <p:cNvSpPr txBox="1">
            <a:spLocks noChangeArrowheads="1"/>
          </p:cNvSpPr>
          <p:nvPr/>
        </p:nvSpPr>
        <p:spPr bwMode="auto">
          <a:xfrm>
            <a:off x="1166813" y="1854200"/>
            <a:ext cx="6753225" cy="304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800" dirty="0" smtClean="0">
                <a:solidFill>
                  <a:srgbClr val="FFFF00"/>
                </a:solidFill>
                <a:ea typeface="+mn-ea"/>
              </a:rPr>
              <a:t>There are exactly 3 temperature scales commonly used in the world.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True or False  -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$300</a:t>
            </a:r>
          </a:p>
        </p:txBody>
      </p:sp>
      <p:grpSp>
        <p:nvGrpSpPr>
          <p:cNvPr id="1843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843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843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8436" name="Rectangle 8"/>
          <p:cNvSpPr>
            <a:spLocks noChangeArrowheads="1"/>
          </p:cNvSpPr>
          <p:nvPr/>
        </p:nvSpPr>
        <p:spPr bwMode="auto">
          <a:xfrm>
            <a:off x="954088" y="1827213"/>
            <a:ext cx="7061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4800">
                <a:solidFill>
                  <a:srgbClr val="FFFF00"/>
                </a:solidFill>
              </a:rPr>
              <a:t>We use blankets because they are good heat conductors.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True or False  -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$400</a:t>
            </a:r>
          </a:p>
        </p:txBody>
      </p:sp>
      <p:grpSp>
        <p:nvGrpSpPr>
          <p:cNvPr id="19459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9461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462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9460" name="Text Box 17"/>
          <p:cNvSpPr txBox="1">
            <a:spLocks noChangeArrowheads="1"/>
          </p:cNvSpPr>
          <p:nvPr/>
        </p:nvSpPr>
        <p:spPr bwMode="auto">
          <a:xfrm>
            <a:off x="1419225" y="1670050"/>
            <a:ext cx="634841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>
                <a:solidFill>
                  <a:srgbClr val="FFFF00"/>
                </a:solidFill>
              </a:rPr>
              <a:t>Our hands are a consistent and reliable way to judge temperature.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True or False  -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$500</a:t>
            </a:r>
          </a:p>
        </p:txBody>
      </p:sp>
      <p:grpSp>
        <p:nvGrpSpPr>
          <p:cNvPr id="2048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048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48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0484" name="Text Box 17"/>
          <p:cNvSpPr txBox="1">
            <a:spLocks noChangeArrowheads="1"/>
          </p:cNvSpPr>
          <p:nvPr/>
        </p:nvSpPr>
        <p:spPr bwMode="auto">
          <a:xfrm>
            <a:off x="434975" y="1641475"/>
            <a:ext cx="83042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>
                <a:solidFill>
                  <a:srgbClr val="FFFF00"/>
                </a:solidFill>
              </a:rPr>
              <a:t>When a glass of water is 70</a:t>
            </a:r>
            <a:r>
              <a:rPr lang="en-US" altLang="en-US" sz="4800" baseline="30000">
                <a:solidFill>
                  <a:srgbClr val="FFFF00"/>
                </a:solidFill>
              </a:rPr>
              <a:t>o</a:t>
            </a:r>
            <a:r>
              <a:rPr lang="en-US" altLang="en-US" sz="4800">
                <a:solidFill>
                  <a:srgbClr val="FFFF00"/>
                </a:solidFill>
              </a:rPr>
              <a:t>F, all the water molecules are going the same speed.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Transferring Heat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$100</a:t>
            </a:r>
          </a:p>
        </p:txBody>
      </p:sp>
      <p:grpSp>
        <p:nvGrpSpPr>
          <p:cNvPr id="21507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1509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510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1508" name="Text Box 14"/>
          <p:cNvSpPr txBox="1">
            <a:spLocks noChangeArrowheads="1"/>
          </p:cNvSpPr>
          <p:nvPr/>
        </p:nvSpPr>
        <p:spPr bwMode="auto">
          <a:xfrm>
            <a:off x="585788" y="2052638"/>
            <a:ext cx="79152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The form of heat transfer where heated fluid rises and cooler fluid sinks: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a.	conDUction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b.	conVEction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c.	radiation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98" name="Rectangle 102"/>
          <p:cNvSpPr>
            <a:spLocks noChangeArrowheads="1"/>
          </p:cNvSpPr>
          <p:nvPr/>
        </p:nvSpPr>
        <p:spPr bwMode="auto">
          <a:xfrm>
            <a:off x="7110413" y="1627188"/>
            <a:ext cx="1690687" cy="3143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1200">
              <a:solidFill>
                <a:schemeClr val="accent2"/>
              </a:solidFill>
            </a:endParaRPr>
          </a:p>
        </p:txBody>
      </p:sp>
      <p:sp useBgFill="1">
        <p:nvSpPr>
          <p:cNvPr id="4099" name="Rectangle 100"/>
          <p:cNvSpPr>
            <a:spLocks noChangeArrowheads="1"/>
          </p:cNvSpPr>
          <p:nvPr/>
        </p:nvSpPr>
        <p:spPr bwMode="auto">
          <a:xfrm>
            <a:off x="5418138" y="1627188"/>
            <a:ext cx="1692275" cy="3143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1200">
              <a:solidFill>
                <a:schemeClr val="accent2"/>
              </a:solidFill>
            </a:endParaRPr>
          </a:p>
        </p:txBody>
      </p:sp>
      <p:sp useBgFill="1">
        <p:nvSpPr>
          <p:cNvPr id="4100" name="Rectangle 98"/>
          <p:cNvSpPr>
            <a:spLocks noChangeArrowheads="1"/>
          </p:cNvSpPr>
          <p:nvPr/>
        </p:nvSpPr>
        <p:spPr bwMode="auto">
          <a:xfrm>
            <a:off x="3725863" y="1627188"/>
            <a:ext cx="1692275" cy="3143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1200">
              <a:solidFill>
                <a:schemeClr val="accent2"/>
              </a:solidFill>
            </a:endParaRPr>
          </a:p>
        </p:txBody>
      </p:sp>
      <p:sp useBgFill="1">
        <p:nvSpPr>
          <p:cNvPr id="4101" name="Rectangle 96"/>
          <p:cNvSpPr>
            <a:spLocks noChangeArrowheads="1"/>
          </p:cNvSpPr>
          <p:nvPr/>
        </p:nvSpPr>
        <p:spPr bwMode="auto">
          <a:xfrm>
            <a:off x="2033588" y="1627188"/>
            <a:ext cx="1692275" cy="3143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1200">
              <a:solidFill>
                <a:schemeClr val="accent2"/>
              </a:solidFill>
            </a:endParaRPr>
          </a:p>
        </p:txBody>
      </p:sp>
      <p:sp useBgFill="1">
        <p:nvSpPr>
          <p:cNvPr id="4102" name="Rectangle 94"/>
          <p:cNvSpPr>
            <a:spLocks noChangeArrowheads="1"/>
          </p:cNvSpPr>
          <p:nvPr/>
        </p:nvSpPr>
        <p:spPr bwMode="auto">
          <a:xfrm>
            <a:off x="342900" y="1627188"/>
            <a:ext cx="1690688" cy="3143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1200">
              <a:solidFill>
                <a:schemeClr val="accent2"/>
              </a:solidFill>
            </a:endParaRPr>
          </a:p>
        </p:txBody>
      </p:sp>
      <p:sp>
        <p:nvSpPr>
          <p:cNvPr id="4103" name="Rectangle 8"/>
          <p:cNvSpPr>
            <a:spLocks noChangeArrowheads="1"/>
          </p:cNvSpPr>
          <p:nvPr/>
        </p:nvSpPr>
        <p:spPr bwMode="auto">
          <a:xfrm>
            <a:off x="7110413" y="304800"/>
            <a:ext cx="1690687" cy="1322388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en-US" altLang="en-US" sz="2800">
              <a:solidFill>
                <a:srgbClr val="FFFF00"/>
              </a:solidFill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Misc.</a:t>
            </a:r>
          </a:p>
          <a:p>
            <a:pPr algn="ctr" eaLnBrk="1" hangingPunct="1">
              <a:spcBef>
                <a:spcPct val="20000"/>
              </a:spcBef>
            </a:pPr>
            <a:endParaRPr lang="en-US" altLang="en-US" sz="2800">
              <a:solidFill>
                <a:srgbClr val="FFFF00"/>
              </a:solidFill>
            </a:endParaRPr>
          </a:p>
        </p:txBody>
      </p:sp>
      <p:sp>
        <p:nvSpPr>
          <p:cNvPr id="4104" name="Rectangle 7"/>
          <p:cNvSpPr>
            <a:spLocks noChangeArrowheads="1"/>
          </p:cNvSpPr>
          <p:nvPr/>
        </p:nvSpPr>
        <p:spPr bwMode="auto">
          <a:xfrm>
            <a:off x="541813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2400">
                <a:solidFill>
                  <a:srgbClr val="FFFF00"/>
                </a:solidFill>
              </a:rPr>
              <a:t>Heat Transfer</a:t>
            </a:r>
          </a:p>
          <a:p>
            <a:pPr algn="ctr" eaLnBrk="1" hangingPunct="1">
              <a:spcBef>
                <a:spcPct val="20000"/>
              </a:spcBef>
            </a:pPr>
            <a:endParaRPr lang="en-US" altLang="en-US" sz="1600">
              <a:solidFill>
                <a:srgbClr val="FF0000"/>
              </a:solidFill>
            </a:endParaRPr>
          </a:p>
        </p:txBody>
      </p:sp>
      <p:sp>
        <p:nvSpPr>
          <p:cNvPr id="4105" name="Rectangle 6"/>
          <p:cNvSpPr>
            <a:spLocks noChangeArrowheads="1"/>
          </p:cNvSpPr>
          <p:nvPr/>
        </p:nvSpPr>
        <p:spPr bwMode="auto">
          <a:xfrm>
            <a:off x="3725863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True or False</a:t>
            </a:r>
          </a:p>
        </p:txBody>
      </p:sp>
      <p:sp>
        <p:nvSpPr>
          <p:cNvPr id="4106" name="Rectangle 5"/>
          <p:cNvSpPr>
            <a:spLocks noChangeArrowheads="1"/>
          </p:cNvSpPr>
          <p:nvPr/>
        </p:nvSpPr>
        <p:spPr bwMode="auto">
          <a:xfrm>
            <a:off x="203358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 Fill in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The ____</a:t>
            </a:r>
            <a:endParaRPr lang="en-US" altLang="en-US" sz="2800">
              <a:solidFill>
                <a:schemeClr val="accent2"/>
              </a:solidFill>
            </a:endParaRPr>
          </a:p>
        </p:txBody>
      </p:sp>
      <p:sp>
        <p:nvSpPr>
          <p:cNvPr id="4107" name="Rectangle 4"/>
          <p:cNvSpPr>
            <a:spLocks noChangeArrowheads="1"/>
          </p:cNvSpPr>
          <p:nvPr/>
        </p:nvSpPr>
        <p:spPr bwMode="auto">
          <a:xfrm>
            <a:off x="342900" y="304800"/>
            <a:ext cx="1690688" cy="1322388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Temp. Scales</a:t>
            </a:r>
          </a:p>
        </p:txBody>
      </p:sp>
      <p:sp>
        <p:nvSpPr>
          <p:cNvPr id="4108" name="Rectangle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5673725"/>
            <a:ext cx="1690687" cy="879475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4" action="ppaction://hlinksldjump"/>
              </a:rPr>
              <a:t>$500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09" name="Rectangle 3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5" action="ppaction://hlinksldjump"/>
              </a:rPr>
              <a:t>$500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10" name="Rectangle 3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6" action="ppaction://hlinksldjump"/>
              </a:rPr>
              <a:t>$500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11" name="Rectangle 3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7" action="ppaction://hlinksldjump"/>
              </a:rPr>
              <a:t>$500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12" name="Rectangle 3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5673725"/>
            <a:ext cx="1690688" cy="879475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8" action="ppaction://hlinksldjump"/>
              </a:rPr>
              <a:t>$500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13" name="Rectangle 3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474027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9" action="ppaction://hlinksldjump"/>
              </a:rPr>
              <a:t>$400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14" name="Rectangle 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0" action="ppaction://hlinksldjump"/>
              </a:rPr>
              <a:t>$400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15" name="Rectangle 3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1" action="ppaction://hlinksldjump"/>
              </a:rPr>
              <a:t>$400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16" name="Rectangle 3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2" action="ppaction://hlinksldjump"/>
              </a:rPr>
              <a:t>$400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17" name="Rectangle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474027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3" action="ppaction://hlinksldjump"/>
              </a:rPr>
              <a:t>$400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18" name="Rectangle 2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380682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4" action="ppaction://hlinksldjump"/>
              </a:rPr>
              <a:t>$300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19" name="Rectangle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5" action="ppaction://hlinksldjump"/>
              </a:rPr>
              <a:t>$300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20" name="Rectangle 2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6" action="ppaction://hlinksldjump"/>
              </a:rPr>
              <a:t>$300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21" name="Rectangle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 dirty="0">
                <a:solidFill>
                  <a:srgbClr val="FFFF00"/>
                </a:solidFill>
                <a:hlinkClick r:id="rId17" action="ppaction://hlinksldjump"/>
              </a:rPr>
              <a:t>$300</a:t>
            </a:r>
            <a:endParaRPr lang="en-US" altLang="en-US" sz="4400" dirty="0">
              <a:solidFill>
                <a:srgbClr val="FFFF00"/>
              </a:solidFill>
            </a:endParaRPr>
          </a:p>
        </p:txBody>
      </p:sp>
      <p:sp>
        <p:nvSpPr>
          <p:cNvPr id="4122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380682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8" action="ppaction://hlinksldjump"/>
              </a:rPr>
              <a:t>$300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23" name="Rectangl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2874963"/>
            <a:ext cx="1690687" cy="931862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19" action="ppaction://hlinksldjump"/>
              </a:rPr>
              <a:t>$200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24" name="Rectangl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20" action="ppaction://hlinksldjump"/>
              </a:rPr>
              <a:t>$200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21" action="ppaction://hlinksldjump"/>
              </a:rPr>
              <a:t>$200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26" name="Rectangl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22" action="ppaction://hlinksldjump"/>
              </a:rPr>
              <a:t>$200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27" name="Rectangle 1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2874963"/>
            <a:ext cx="1690688" cy="931862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rgbClr val="FFFF00"/>
                </a:solidFill>
                <a:hlinkClick r:id="rId23" action="ppaction://hlinksldjump"/>
              </a:rPr>
              <a:t>$200</a:t>
            </a:r>
            <a:endParaRPr lang="en-US" altLang="en-US" sz="4400">
              <a:solidFill>
                <a:srgbClr val="FFFF00"/>
              </a:solidFill>
            </a:endParaRPr>
          </a:p>
        </p:txBody>
      </p:sp>
      <p:sp>
        <p:nvSpPr>
          <p:cNvPr id="4128" name="Rectangle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1941513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chemeClr val="accent2"/>
                </a:solidFill>
                <a:hlinkClick r:id="rId24" action="ppaction://hlinksldjump"/>
              </a:rPr>
              <a:t>$100</a:t>
            </a:r>
            <a:endParaRPr lang="en-US" altLang="en-US" sz="4400">
              <a:solidFill>
                <a:schemeClr val="accent2"/>
              </a:solidFill>
            </a:endParaRPr>
          </a:p>
        </p:txBody>
      </p:sp>
      <p:sp>
        <p:nvSpPr>
          <p:cNvPr id="4129" name="Rectangle 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chemeClr val="accent2"/>
                </a:solidFill>
                <a:hlinkClick r:id="rId25" action="ppaction://hlinksldjump"/>
              </a:rPr>
              <a:t>$100</a:t>
            </a:r>
            <a:endParaRPr lang="en-US" altLang="en-US" sz="4400">
              <a:solidFill>
                <a:schemeClr val="accent2"/>
              </a:solidFill>
            </a:endParaRPr>
          </a:p>
        </p:txBody>
      </p:sp>
      <p:sp>
        <p:nvSpPr>
          <p:cNvPr id="4130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chemeClr val="accent2"/>
                </a:solidFill>
                <a:hlinkClick r:id="rId26" action="ppaction://hlinksldjump"/>
              </a:rPr>
              <a:t>$100</a:t>
            </a:r>
            <a:endParaRPr lang="en-US" altLang="en-US" sz="4400">
              <a:solidFill>
                <a:schemeClr val="accent2"/>
              </a:solidFill>
            </a:endParaRPr>
          </a:p>
        </p:txBody>
      </p:sp>
      <p:sp>
        <p:nvSpPr>
          <p:cNvPr id="4131" name="Rectangl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1941513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chemeClr val="accent2"/>
                </a:solidFill>
                <a:hlinkClick r:id="rId27" action="ppaction://hlinksldjump"/>
              </a:rPr>
              <a:t>$100</a:t>
            </a:r>
            <a:endParaRPr lang="en-US" altLang="en-US" sz="4400">
              <a:solidFill>
                <a:schemeClr val="accent2"/>
              </a:solidFill>
            </a:endParaRPr>
          </a:p>
        </p:txBody>
      </p:sp>
      <p:sp>
        <p:nvSpPr>
          <p:cNvPr id="4132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4400">
                <a:solidFill>
                  <a:schemeClr val="accent2"/>
                </a:solidFill>
                <a:hlinkClick r:id="rId28" action="ppaction://hlinksldjump"/>
              </a:rPr>
              <a:t>$100</a:t>
            </a:r>
            <a:endParaRPr lang="en-US" altLang="en-US" sz="4400">
              <a:solidFill>
                <a:schemeClr val="accent2"/>
              </a:solidFill>
            </a:endParaRPr>
          </a:p>
        </p:txBody>
      </p:sp>
      <p:sp>
        <p:nvSpPr>
          <p:cNvPr id="4133" name="Line 42"/>
          <p:cNvSpPr>
            <a:spLocks noChangeShapeType="1"/>
          </p:cNvSpPr>
          <p:nvPr/>
        </p:nvSpPr>
        <p:spPr bwMode="auto">
          <a:xfrm>
            <a:off x="342900" y="287496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4" name="Line 43"/>
          <p:cNvSpPr>
            <a:spLocks noChangeShapeType="1"/>
          </p:cNvSpPr>
          <p:nvPr/>
        </p:nvSpPr>
        <p:spPr bwMode="auto">
          <a:xfrm>
            <a:off x="342900" y="38068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5" name="Line 44"/>
          <p:cNvSpPr>
            <a:spLocks noChangeShapeType="1"/>
          </p:cNvSpPr>
          <p:nvPr/>
        </p:nvSpPr>
        <p:spPr bwMode="auto">
          <a:xfrm>
            <a:off x="342900" y="474027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6" name="Line 45"/>
          <p:cNvSpPr>
            <a:spLocks noChangeShapeType="1"/>
          </p:cNvSpPr>
          <p:nvPr/>
        </p:nvSpPr>
        <p:spPr bwMode="auto">
          <a:xfrm>
            <a:off x="342900" y="56737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7" name="Line 46"/>
          <p:cNvSpPr>
            <a:spLocks noChangeShapeType="1"/>
          </p:cNvSpPr>
          <p:nvPr/>
        </p:nvSpPr>
        <p:spPr bwMode="auto">
          <a:xfrm>
            <a:off x="342900" y="6553200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8" name="Line 48"/>
          <p:cNvSpPr>
            <a:spLocks noChangeShapeType="1"/>
          </p:cNvSpPr>
          <p:nvPr/>
        </p:nvSpPr>
        <p:spPr bwMode="auto">
          <a:xfrm>
            <a:off x="203358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9" name="Line 49"/>
          <p:cNvSpPr>
            <a:spLocks noChangeShapeType="1"/>
          </p:cNvSpPr>
          <p:nvPr/>
        </p:nvSpPr>
        <p:spPr bwMode="auto">
          <a:xfrm>
            <a:off x="372586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0" name="Line 50"/>
          <p:cNvSpPr>
            <a:spLocks noChangeShapeType="1"/>
          </p:cNvSpPr>
          <p:nvPr/>
        </p:nvSpPr>
        <p:spPr bwMode="auto">
          <a:xfrm>
            <a:off x="541813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1" name="Line 51"/>
          <p:cNvSpPr>
            <a:spLocks noChangeShapeType="1"/>
          </p:cNvSpPr>
          <p:nvPr/>
        </p:nvSpPr>
        <p:spPr bwMode="auto">
          <a:xfrm>
            <a:off x="711041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2" name="Line 58"/>
          <p:cNvSpPr>
            <a:spLocks noChangeShapeType="1"/>
          </p:cNvSpPr>
          <p:nvPr/>
        </p:nvSpPr>
        <p:spPr bwMode="auto">
          <a:xfrm>
            <a:off x="342900" y="1627188"/>
            <a:ext cx="0" cy="3143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3" name="Line 66"/>
          <p:cNvSpPr>
            <a:spLocks noChangeShapeType="1"/>
          </p:cNvSpPr>
          <p:nvPr/>
        </p:nvSpPr>
        <p:spPr bwMode="auto">
          <a:xfrm>
            <a:off x="8801100" y="1627188"/>
            <a:ext cx="0" cy="3143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4" name="Line 39"/>
          <p:cNvSpPr>
            <a:spLocks noChangeShapeType="1"/>
          </p:cNvSpPr>
          <p:nvPr/>
        </p:nvSpPr>
        <p:spPr bwMode="auto">
          <a:xfrm>
            <a:off x="342900" y="304800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5" name="Line 95"/>
          <p:cNvSpPr>
            <a:spLocks noChangeShapeType="1"/>
          </p:cNvSpPr>
          <p:nvPr/>
        </p:nvSpPr>
        <p:spPr bwMode="auto">
          <a:xfrm>
            <a:off x="342900" y="194151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6" name="Line 108"/>
          <p:cNvSpPr>
            <a:spLocks noChangeShapeType="1"/>
          </p:cNvSpPr>
          <p:nvPr/>
        </p:nvSpPr>
        <p:spPr bwMode="auto">
          <a:xfrm>
            <a:off x="3429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7" name="Line 110"/>
          <p:cNvSpPr>
            <a:spLocks noChangeShapeType="1"/>
          </p:cNvSpPr>
          <p:nvPr/>
        </p:nvSpPr>
        <p:spPr bwMode="auto">
          <a:xfrm>
            <a:off x="203358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8" name="Line 112"/>
          <p:cNvSpPr>
            <a:spLocks noChangeShapeType="1"/>
          </p:cNvSpPr>
          <p:nvPr/>
        </p:nvSpPr>
        <p:spPr bwMode="auto">
          <a:xfrm>
            <a:off x="372586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9" name="Line 114"/>
          <p:cNvSpPr>
            <a:spLocks noChangeShapeType="1"/>
          </p:cNvSpPr>
          <p:nvPr/>
        </p:nvSpPr>
        <p:spPr bwMode="auto">
          <a:xfrm>
            <a:off x="541813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0" name="Line 115"/>
          <p:cNvSpPr>
            <a:spLocks noChangeShapeType="1"/>
          </p:cNvSpPr>
          <p:nvPr/>
        </p:nvSpPr>
        <p:spPr bwMode="auto">
          <a:xfrm>
            <a:off x="711041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1" name="Line 116"/>
          <p:cNvSpPr>
            <a:spLocks noChangeShapeType="1"/>
          </p:cNvSpPr>
          <p:nvPr/>
        </p:nvSpPr>
        <p:spPr bwMode="auto">
          <a:xfrm>
            <a:off x="88011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2" name="Line 40"/>
          <p:cNvSpPr>
            <a:spLocks noChangeShapeType="1"/>
          </p:cNvSpPr>
          <p:nvPr/>
        </p:nvSpPr>
        <p:spPr bwMode="auto">
          <a:xfrm>
            <a:off x="342900" y="1627188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3" name="Line 47"/>
          <p:cNvSpPr>
            <a:spLocks noChangeShapeType="1"/>
          </p:cNvSpPr>
          <p:nvPr/>
        </p:nvSpPr>
        <p:spPr bwMode="auto">
          <a:xfrm>
            <a:off x="3429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4" name="Line 52"/>
          <p:cNvSpPr>
            <a:spLocks noChangeShapeType="1"/>
          </p:cNvSpPr>
          <p:nvPr/>
        </p:nvSpPr>
        <p:spPr bwMode="auto">
          <a:xfrm>
            <a:off x="88011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5" name="Text Box 163"/>
          <p:cNvSpPr txBox="1">
            <a:spLocks noChangeArrowheads="1"/>
          </p:cNvSpPr>
          <p:nvPr/>
        </p:nvSpPr>
        <p:spPr bwMode="auto">
          <a:xfrm>
            <a:off x="4097338" y="6613525"/>
            <a:ext cx="2397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rgbClr val="FFFF00"/>
                </a:solidFill>
                <a:hlinkClick r:id="" action="ppaction://noaction"/>
              </a:rPr>
              <a:t>Jeopardy</a:t>
            </a:r>
            <a:endParaRPr lang="en-US" altLang="en-US" sz="1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Transferring Heat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$200</a:t>
            </a:r>
          </a:p>
        </p:txBody>
      </p:sp>
      <p:grpSp>
        <p:nvGrpSpPr>
          <p:cNvPr id="22531" name="Group 1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2533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2534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2532" name="Text Box 14"/>
          <p:cNvSpPr txBox="1">
            <a:spLocks noChangeArrowheads="1"/>
          </p:cNvSpPr>
          <p:nvPr/>
        </p:nvSpPr>
        <p:spPr bwMode="auto">
          <a:xfrm>
            <a:off x="585788" y="2052638"/>
            <a:ext cx="79152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The form where light waves transfer heat: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a.	conDUction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b.	conVEction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c.	radiation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Transferring Heat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$300</a:t>
            </a:r>
          </a:p>
        </p:txBody>
      </p:sp>
      <p:grpSp>
        <p:nvGrpSpPr>
          <p:cNvPr id="23555" name="Group 38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3557" name="AutoShape 39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3558" name="Text Box 40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3556" name="Text Box 14"/>
          <p:cNvSpPr txBox="1">
            <a:spLocks noChangeArrowheads="1"/>
          </p:cNvSpPr>
          <p:nvPr/>
        </p:nvSpPr>
        <p:spPr bwMode="auto">
          <a:xfrm>
            <a:off x="585788" y="2052638"/>
            <a:ext cx="79152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The form of heat transfer where particles in a substance bump into each other or heat is transferred between substances by contact: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a.	conDUction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b.	conVEction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c.	radiation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Transferring Heat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$400</a:t>
            </a:r>
          </a:p>
        </p:txBody>
      </p:sp>
      <p:grpSp>
        <p:nvGrpSpPr>
          <p:cNvPr id="2457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458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458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3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4580" name="Text Box 43"/>
          <p:cNvSpPr txBox="1">
            <a:spLocks noChangeArrowheads="1"/>
          </p:cNvSpPr>
          <p:nvPr/>
        </p:nvSpPr>
        <p:spPr bwMode="auto">
          <a:xfrm>
            <a:off x="788988" y="2103438"/>
            <a:ext cx="7654925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Energy transfer by convection generally happens in: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	a. Gases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	b. Liquids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	c. Solids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	d. Both A &amp; B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	e. None of the above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Transferring Heat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$500</a:t>
            </a:r>
          </a:p>
        </p:txBody>
      </p:sp>
      <p:grpSp>
        <p:nvGrpSpPr>
          <p:cNvPr id="25603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5606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5607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5604" name="Rectangle 17"/>
          <p:cNvSpPr>
            <a:spLocks noChangeArrowheads="1"/>
          </p:cNvSpPr>
          <p:nvPr/>
        </p:nvSpPr>
        <p:spPr bwMode="auto">
          <a:xfrm>
            <a:off x="2286000" y="2895600"/>
            <a:ext cx="59626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 sz="6000">
              <a:solidFill>
                <a:srgbClr val="FFFF00"/>
              </a:solidFill>
            </a:endParaRPr>
          </a:p>
        </p:txBody>
      </p:sp>
      <p:sp>
        <p:nvSpPr>
          <p:cNvPr id="25605" name="Text Box 17"/>
          <p:cNvSpPr txBox="1">
            <a:spLocks noChangeArrowheads="1"/>
          </p:cNvSpPr>
          <p:nvPr/>
        </p:nvSpPr>
        <p:spPr bwMode="auto">
          <a:xfrm>
            <a:off x="1893888" y="2020888"/>
            <a:ext cx="618966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rgbClr val="FFFF00"/>
                </a:solidFill>
              </a:rPr>
              <a:t>Air is a good heat: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A. conductor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B. insulator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C. emitter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D. absorber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E. radiator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Miscellaneous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$100</a:t>
            </a:r>
          </a:p>
        </p:txBody>
      </p:sp>
      <p:grpSp>
        <p:nvGrpSpPr>
          <p:cNvPr id="26627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6629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6630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6628" name="Text Box 55"/>
          <p:cNvSpPr txBox="1">
            <a:spLocks noChangeArrowheads="1"/>
          </p:cNvSpPr>
          <p:nvPr/>
        </p:nvSpPr>
        <p:spPr bwMode="auto">
          <a:xfrm>
            <a:off x="871538" y="1790700"/>
            <a:ext cx="7527925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ts val="363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When we turned on friction in our rollercoasters (Energy Skate Park) it added which kind of energy?</a:t>
            </a:r>
          </a:p>
          <a:p>
            <a:pPr eaLnBrk="1" hangingPunct="1">
              <a:spcBef>
                <a:spcPts val="363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	a. potential energy</a:t>
            </a:r>
          </a:p>
          <a:p>
            <a:pPr eaLnBrk="1" hangingPunct="1">
              <a:spcBef>
                <a:spcPts val="363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	b. kinetic energy</a:t>
            </a:r>
          </a:p>
          <a:p>
            <a:pPr eaLnBrk="1" hangingPunct="1">
              <a:spcBef>
                <a:spcPts val="363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	c. thermal energy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Miscellaneous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$200</a:t>
            </a:r>
          </a:p>
        </p:txBody>
      </p:sp>
      <p:grpSp>
        <p:nvGrpSpPr>
          <p:cNvPr id="27651" name="Group 37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7654" name="AutoShape 38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7655" name="Text Box 39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7652" name="Text Box 88"/>
          <p:cNvSpPr txBox="1">
            <a:spLocks noChangeArrowheads="1"/>
          </p:cNvSpPr>
          <p:nvPr/>
        </p:nvSpPr>
        <p:spPr bwMode="auto">
          <a:xfrm>
            <a:off x="158750" y="2795588"/>
            <a:ext cx="877411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6600">
              <a:solidFill>
                <a:srgbClr val="FFFF00"/>
              </a:solidFill>
            </a:endParaRPr>
          </a:p>
        </p:txBody>
      </p:sp>
      <p:sp>
        <p:nvSpPr>
          <p:cNvPr id="8" name="Text Box 89"/>
          <p:cNvSpPr txBox="1">
            <a:spLocks noChangeArrowheads="1"/>
          </p:cNvSpPr>
          <p:nvPr/>
        </p:nvSpPr>
        <p:spPr bwMode="auto">
          <a:xfrm>
            <a:off x="647700" y="2000250"/>
            <a:ext cx="7391400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Which contains more internal heat energy: a </a:t>
            </a:r>
            <a:r>
              <a:rPr lang="en-US" sz="3200" b="1" dirty="0" smtClean="0">
                <a:solidFill>
                  <a:srgbClr val="FFFF00"/>
                </a:solidFill>
              </a:rPr>
              <a:t>bucket</a:t>
            </a:r>
            <a:r>
              <a:rPr lang="en-US" sz="3200" dirty="0" smtClean="0">
                <a:solidFill>
                  <a:srgbClr val="FFFF00"/>
                </a:solidFill>
              </a:rPr>
              <a:t> of warm (50 </a:t>
            </a:r>
            <a:r>
              <a:rPr lang="en-US" sz="3200" dirty="0" err="1" smtClean="0">
                <a:solidFill>
                  <a:srgbClr val="FFFF00"/>
                </a:solidFill>
              </a:rPr>
              <a:t>deg</a:t>
            </a:r>
            <a:r>
              <a:rPr lang="en-US" sz="3200" dirty="0" smtClean="0">
                <a:solidFill>
                  <a:srgbClr val="FFFF00"/>
                </a:solidFill>
              </a:rPr>
              <a:t> C) or a </a:t>
            </a:r>
            <a:r>
              <a:rPr lang="en-US" sz="3200" b="1" dirty="0" smtClean="0">
                <a:solidFill>
                  <a:srgbClr val="FFFF00"/>
                </a:solidFill>
              </a:rPr>
              <a:t>cup</a:t>
            </a:r>
            <a:r>
              <a:rPr lang="en-US" sz="3200" dirty="0" smtClean="0">
                <a:solidFill>
                  <a:srgbClr val="FFFF00"/>
                </a:solidFill>
              </a:rPr>
              <a:t> of hot (100 </a:t>
            </a:r>
            <a:r>
              <a:rPr lang="en-US" sz="3200" dirty="0" err="1" smtClean="0">
                <a:solidFill>
                  <a:srgbClr val="FFFF00"/>
                </a:solidFill>
              </a:rPr>
              <a:t>deg</a:t>
            </a:r>
            <a:r>
              <a:rPr lang="en-US" sz="3200" dirty="0" smtClean="0">
                <a:solidFill>
                  <a:srgbClr val="FFFF00"/>
                </a:solidFill>
              </a:rPr>
              <a:t> C) water?</a:t>
            </a:r>
          </a:p>
          <a:p>
            <a:pPr eaLnBrk="1" hangingPunct="1">
              <a:defRPr/>
            </a:pPr>
            <a:endParaRPr lang="en-US" sz="3200" dirty="0" smtClean="0">
              <a:solidFill>
                <a:srgbClr val="FFFF00"/>
              </a:solidFill>
            </a:endParaRP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cup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bucket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same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Miscellaneous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$300</a:t>
            </a:r>
          </a:p>
        </p:txBody>
      </p:sp>
      <p:grpSp>
        <p:nvGrpSpPr>
          <p:cNvPr id="28675" name="Group 41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8677" name="AutoShape 4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8678" name="Text Box 4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166813" y="1854200"/>
            <a:ext cx="6753225" cy="39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In class, we trapped ice at the bottom of a test tube and got the top to boil in a flame. This shows that water is</a:t>
            </a:r>
          </a:p>
          <a:p>
            <a:pPr marL="514350" indent="-514350" eaLnBrk="1" hangingPunct="1">
              <a:spcBef>
                <a:spcPts val="72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A good conductor</a:t>
            </a:r>
          </a:p>
          <a:p>
            <a:pPr marL="514350" indent="-514350" eaLnBrk="1" hangingPunct="1">
              <a:spcBef>
                <a:spcPts val="72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Better at convection than conduction</a:t>
            </a:r>
          </a:p>
          <a:p>
            <a:pPr marL="514350" indent="-514350" eaLnBrk="1" hangingPunct="1">
              <a:spcBef>
                <a:spcPts val="72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Both a. &amp; b.</a:t>
            </a:r>
          </a:p>
          <a:p>
            <a:pPr marL="514350" indent="-514350" eaLnBrk="1" hangingPunct="1">
              <a:spcBef>
                <a:spcPts val="72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Neither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00088" y="560388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Miscellaneous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$400</a:t>
            </a:r>
          </a:p>
        </p:txBody>
      </p:sp>
      <p:grpSp>
        <p:nvGrpSpPr>
          <p:cNvPr id="2969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2970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970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28676" name="Text Box 86"/>
          <p:cNvSpPr txBox="1">
            <a:spLocks noChangeArrowheads="1"/>
          </p:cNvSpPr>
          <p:nvPr/>
        </p:nvSpPr>
        <p:spPr bwMode="auto">
          <a:xfrm>
            <a:off x="968375" y="2036763"/>
            <a:ext cx="7278688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Oops.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endParaRPr lang="en-US" sz="32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Miscellaneous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$500</a:t>
            </a:r>
          </a:p>
        </p:txBody>
      </p:sp>
      <p:grpSp>
        <p:nvGrpSpPr>
          <p:cNvPr id="30723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30727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728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30724" name="Text Box 36"/>
          <p:cNvSpPr txBox="1">
            <a:spLocks noChangeArrowheads="1"/>
          </p:cNvSpPr>
          <p:nvPr/>
        </p:nvSpPr>
        <p:spPr bwMode="auto">
          <a:xfrm>
            <a:off x="8191500" y="5453063"/>
            <a:ext cx="6064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00"/>
              </a:solidFill>
            </a:endParaRPr>
          </a:p>
        </p:txBody>
      </p:sp>
      <p:sp>
        <p:nvSpPr>
          <p:cNvPr id="30725" name="Text Box 61"/>
          <p:cNvSpPr txBox="1">
            <a:spLocks noChangeArrowheads="1"/>
          </p:cNvSpPr>
          <p:nvPr/>
        </p:nvSpPr>
        <p:spPr bwMode="auto">
          <a:xfrm>
            <a:off x="1196975" y="2295525"/>
            <a:ext cx="61706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600"/>
          </a:p>
        </p:txBody>
      </p:sp>
      <p:sp>
        <p:nvSpPr>
          <p:cNvPr id="29702" name="Text Box 62"/>
          <p:cNvSpPr txBox="1">
            <a:spLocks noChangeArrowheads="1"/>
          </p:cNvSpPr>
          <p:nvPr/>
        </p:nvSpPr>
        <p:spPr bwMode="auto">
          <a:xfrm>
            <a:off x="1089025" y="1989138"/>
            <a:ext cx="7102475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</a:rPr>
              <a:t>Which of these is a kind of light?</a:t>
            </a:r>
          </a:p>
          <a:p>
            <a:pPr eaLnBrk="1" hangingPunct="1">
              <a:defRPr/>
            </a:pPr>
            <a:endParaRPr lang="en-US" sz="3200" dirty="0" smtClean="0">
              <a:solidFill>
                <a:srgbClr val="FFFF00"/>
              </a:solidFill>
            </a:endParaRPr>
          </a:p>
          <a:p>
            <a:pPr marL="742950" indent="-7429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Microwave</a:t>
            </a:r>
          </a:p>
          <a:p>
            <a:pPr marL="742950" indent="-7429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Infrared</a:t>
            </a:r>
          </a:p>
          <a:p>
            <a:pPr marL="742950" indent="-7429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Gamma rays</a:t>
            </a:r>
          </a:p>
          <a:p>
            <a:pPr marL="742950" indent="-7429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All of the above</a:t>
            </a:r>
          </a:p>
          <a:p>
            <a:pPr marL="742950" indent="-7429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ea typeface="ＭＳ Ｐゴシック" charset="0"/>
                <a:cs typeface="+mj-cs"/>
              </a:rPr>
              <a:t>****Answers****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ea typeface="ＭＳ Ｐゴシック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4"/>
          <p:cNvSpPr>
            <a:spLocks noChangeArrowheads="1" noChangeShapeType="1" noTextEdit="1"/>
          </p:cNvSpPr>
          <p:nvPr/>
        </p:nvSpPr>
        <p:spPr bwMode="auto">
          <a:xfrm>
            <a:off x="1676400" y="1981200"/>
            <a:ext cx="5334000" cy="29146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9644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4997"/>
                    </a:srgbClr>
                  </a:outerShdw>
                </a:effectLst>
                <a:latin typeface="Arial Black" panose="020B0A04020102020204" pitchFamily="34" charset="0"/>
              </a:rPr>
              <a:t>OOPS!</a:t>
            </a: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609600" y="5486400"/>
            <a:ext cx="815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hlinkClick r:id="rId3" action="ppaction://hlinksldjump"/>
              </a:rPr>
              <a:t>Click here to go back to the main board</a:t>
            </a:r>
            <a:endParaRPr lang="en-US" altLang="en-US"/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304800" y="609600"/>
            <a:ext cx="845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/>
              <a:t>You have selected an area of the board not in play.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Temperature Scales</a:t>
            </a:r>
            <a:r>
              <a:rPr lang="en-US" sz="4800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$100</a:t>
            </a:r>
          </a:p>
        </p:txBody>
      </p:sp>
      <p:grpSp>
        <p:nvGrpSpPr>
          <p:cNvPr id="32771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2773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774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143000" y="1824038"/>
            <a:ext cx="7162800" cy="384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100 degrees Celsius is the temperature that: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a.	Water freezes</a:t>
            </a:r>
            <a:r>
              <a:rPr lang="en-US" sz="2400" dirty="0" smtClean="0">
                <a:solidFill>
                  <a:srgbClr val="FFFF00"/>
                </a:solidFill>
              </a:rPr>
              <a:t>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rgbClr val="FFFF00"/>
                </a:solidFill>
              </a:rPr>
              <a:t>b.	Water boils</a:t>
            </a:r>
            <a:r>
              <a:rPr lang="en-US" sz="2400" dirty="0" smtClean="0">
                <a:solidFill>
                  <a:srgbClr val="FFFF00"/>
                </a:solidFill>
              </a:rPr>
              <a:t>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rgbClr val="B3B3B3"/>
                </a:solidFill>
              </a:rPr>
              <a:t>c.	Is the highest temperature recorded in MN	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2400" dirty="0" smtClean="0">
                <a:solidFill>
                  <a:srgbClr val="B3B3B3"/>
                </a:solidFill>
              </a:rPr>
              <a:t>d.	None of these</a:t>
            </a:r>
          </a:p>
          <a:p>
            <a:pPr eaLnBrk="1" hangingPunct="1">
              <a:spcBef>
                <a:spcPct val="50000"/>
              </a:spcBef>
              <a:defRPr/>
            </a:pPr>
            <a:endParaRPr lang="en-US" sz="24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Temperature Scales</a:t>
            </a:r>
            <a:r>
              <a:rPr lang="en-US" sz="4800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$200</a:t>
            </a:r>
          </a:p>
        </p:txBody>
      </p:sp>
      <p:grpSp>
        <p:nvGrpSpPr>
          <p:cNvPr id="33795" name="Group 8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3797" name="AutoShape 9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798" name="Text Box 10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8" name="Text Box 126"/>
          <p:cNvSpPr txBox="1">
            <a:spLocks noChangeArrowheads="1"/>
          </p:cNvSpPr>
          <p:nvPr/>
        </p:nvSpPr>
        <p:spPr bwMode="auto">
          <a:xfrm>
            <a:off x="1304925" y="2397125"/>
            <a:ext cx="62468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ea typeface="+mn-ea"/>
              </a:rPr>
              <a:t>0 Kelvin or -273</a:t>
            </a:r>
            <a:r>
              <a:rPr lang="en-US" sz="4000" baseline="30000" dirty="0" smtClean="0">
                <a:solidFill>
                  <a:srgbClr val="FFFF00"/>
                </a:solidFill>
                <a:ea typeface="+mn-ea"/>
              </a:rPr>
              <a:t>o</a:t>
            </a:r>
            <a:r>
              <a:rPr lang="en-US" sz="4000" dirty="0" smtClean="0">
                <a:solidFill>
                  <a:srgbClr val="FFFF00"/>
                </a:solidFill>
                <a:ea typeface="+mn-ea"/>
              </a:rPr>
              <a:t>C or -460</a:t>
            </a:r>
            <a:r>
              <a:rPr lang="en-US" sz="4000" baseline="30000" dirty="0" smtClean="0">
                <a:solidFill>
                  <a:srgbClr val="FFFF00"/>
                </a:solidFill>
                <a:ea typeface="+mn-ea"/>
              </a:rPr>
              <a:t>o</a:t>
            </a:r>
            <a:r>
              <a:rPr lang="en-US" sz="4000" dirty="0" smtClean="0">
                <a:solidFill>
                  <a:srgbClr val="FFFF00"/>
                </a:solidFill>
                <a:ea typeface="+mn-ea"/>
              </a:rPr>
              <a:t>F</a:t>
            </a:r>
            <a:endParaRPr lang="en-US" sz="4000" b="1" dirty="0" smtClean="0">
              <a:solidFill>
                <a:schemeClr val="bg2">
                  <a:lumMod val="60000"/>
                  <a:lumOff val="4000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Temperature Scales</a:t>
            </a:r>
            <a:r>
              <a:rPr lang="en-US" sz="4800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$300</a:t>
            </a:r>
          </a:p>
        </p:txBody>
      </p:sp>
      <p:grpSp>
        <p:nvGrpSpPr>
          <p:cNvPr id="34819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4821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4822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34820" name="Text Box 8"/>
          <p:cNvSpPr txBox="1">
            <a:spLocks noChangeArrowheads="1"/>
          </p:cNvSpPr>
          <p:nvPr/>
        </p:nvSpPr>
        <p:spPr bwMode="auto">
          <a:xfrm>
            <a:off x="646113" y="2005013"/>
            <a:ext cx="7897812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1</a:t>
            </a:r>
            <a:r>
              <a:rPr lang="en-US" altLang="en-US" sz="4000" baseline="30000">
                <a:solidFill>
                  <a:srgbClr val="FFFF00"/>
                </a:solidFill>
              </a:rPr>
              <a:t>o</a:t>
            </a:r>
            <a:r>
              <a:rPr lang="en-US" altLang="en-US" sz="4000">
                <a:solidFill>
                  <a:srgbClr val="FFFF00"/>
                </a:solidFill>
              </a:rPr>
              <a:t>C is bigger than 1</a:t>
            </a:r>
            <a:r>
              <a:rPr lang="en-US" altLang="en-US" sz="4000" baseline="30000">
                <a:solidFill>
                  <a:srgbClr val="FFFF00"/>
                </a:solidFill>
              </a:rPr>
              <a:t>o</a:t>
            </a:r>
            <a:r>
              <a:rPr lang="en-US" altLang="en-US" sz="4000">
                <a:solidFill>
                  <a:srgbClr val="FFFF00"/>
                </a:solidFill>
              </a:rPr>
              <a:t>F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4000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(It takes fewer “steps” to get from freezing to boiling in Celsius, so the steps must be bigger.)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Temperature Scales</a:t>
            </a:r>
            <a:r>
              <a:rPr lang="en-US" sz="4800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$400</a:t>
            </a:r>
          </a:p>
        </p:txBody>
      </p:sp>
      <p:grpSp>
        <p:nvGrpSpPr>
          <p:cNvPr id="35843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5845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846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35844" name="Text Box 43"/>
          <p:cNvSpPr txBox="1">
            <a:spLocks noChangeArrowheads="1"/>
          </p:cNvSpPr>
          <p:nvPr/>
        </p:nvSpPr>
        <p:spPr bwMode="auto">
          <a:xfrm>
            <a:off x="788988" y="2333625"/>
            <a:ext cx="76549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98 </a:t>
            </a:r>
            <a:r>
              <a:rPr lang="en-US" altLang="en-US" sz="4000" baseline="30000">
                <a:solidFill>
                  <a:srgbClr val="FFFF00"/>
                </a:solidFill>
              </a:rPr>
              <a:t>o</a:t>
            </a:r>
            <a:r>
              <a:rPr lang="en-US" altLang="en-US" sz="4000">
                <a:solidFill>
                  <a:srgbClr val="FFFF00"/>
                </a:solidFill>
              </a:rPr>
              <a:t>F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37 </a:t>
            </a:r>
            <a:r>
              <a:rPr lang="en-US" altLang="en-US" sz="4000" baseline="30000">
                <a:solidFill>
                  <a:srgbClr val="FFFF00"/>
                </a:solidFill>
              </a:rPr>
              <a:t>o</a:t>
            </a:r>
            <a:r>
              <a:rPr lang="en-US" altLang="en-US" sz="4000">
                <a:solidFill>
                  <a:srgbClr val="FFFF00"/>
                </a:solidFill>
              </a:rPr>
              <a:t>C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310 K</a:t>
            </a:r>
            <a:endParaRPr lang="en-US" altLang="en-US" sz="28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Temperature Scales</a:t>
            </a:r>
            <a:r>
              <a:rPr lang="en-US" sz="4800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$500</a:t>
            </a:r>
          </a:p>
        </p:txBody>
      </p:sp>
      <p:grpSp>
        <p:nvGrpSpPr>
          <p:cNvPr id="3686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686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36868" name="Text Box 43"/>
          <p:cNvSpPr txBox="1">
            <a:spLocks noChangeArrowheads="1"/>
          </p:cNvSpPr>
          <p:nvPr/>
        </p:nvSpPr>
        <p:spPr bwMode="auto">
          <a:xfrm>
            <a:off x="788988" y="2333625"/>
            <a:ext cx="76549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They are the same size!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00"/>
                </a:solidFill>
              </a:rPr>
              <a:t>(Celsius and Kelvin have the same size “step”, they just have different places they call zero.)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ea typeface="ＭＳ Ｐゴシック" charset="0"/>
                <a:cs typeface="+mj-cs"/>
              </a:rPr>
              <a:t>Fill in the _____ - $100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7893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7894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37892" name="Text Box 9"/>
          <p:cNvSpPr txBox="1">
            <a:spLocks noChangeArrowheads="1"/>
          </p:cNvSpPr>
          <p:nvPr/>
        </p:nvSpPr>
        <p:spPr bwMode="auto">
          <a:xfrm>
            <a:off x="1935163" y="2624138"/>
            <a:ext cx="577691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altLang="ja-JP" sz="4800" b="1">
                <a:solidFill>
                  <a:srgbClr val="FFFF00"/>
                </a:solidFill>
              </a:rPr>
              <a:t>hot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r>
              <a:rPr lang="en-US" altLang="ja-JP" sz="4800" b="1">
                <a:solidFill>
                  <a:srgbClr val="FFFF00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800" b="1">
                <a:solidFill>
                  <a:srgbClr val="FFFF00"/>
                </a:solidFill>
              </a:rPr>
              <a:t> </a:t>
            </a:r>
            <a:r>
              <a:rPr lang="ja-JP" altLang="en-US" sz="4800" b="1">
                <a:solidFill>
                  <a:srgbClr val="FFFF00"/>
                </a:solidFill>
              </a:rPr>
              <a:t>“</a:t>
            </a:r>
            <a:r>
              <a:rPr lang="en-US" altLang="ja-JP" sz="4800" b="1">
                <a:solidFill>
                  <a:srgbClr val="FFFF00"/>
                </a:solidFill>
              </a:rPr>
              <a:t>cold</a:t>
            </a:r>
            <a:r>
              <a:rPr lang="ja-JP" altLang="en-US" sz="4800" b="1">
                <a:solidFill>
                  <a:srgbClr val="FFFF00"/>
                </a:solidFill>
              </a:rPr>
              <a:t>”</a:t>
            </a:r>
            <a:endParaRPr lang="en-US" alt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ea typeface="ＭＳ Ｐゴシック" charset="0"/>
                <a:cs typeface="+mj-cs"/>
              </a:rPr>
              <a:t>Fill in the _____ - $200</a:t>
            </a:r>
          </a:p>
        </p:txBody>
      </p:sp>
      <p:grpSp>
        <p:nvGrpSpPr>
          <p:cNvPr id="38915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8917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38916" name="Text Box 10"/>
          <p:cNvSpPr txBox="1">
            <a:spLocks noChangeArrowheads="1"/>
          </p:cNvSpPr>
          <p:nvPr/>
        </p:nvSpPr>
        <p:spPr bwMode="auto">
          <a:xfrm>
            <a:off x="1457325" y="2624138"/>
            <a:ext cx="6415088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5400" b="1">
                <a:solidFill>
                  <a:srgbClr val="FFFF00"/>
                </a:solidFill>
              </a:rPr>
              <a:t>“</a:t>
            </a:r>
            <a:r>
              <a:rPr lang="en-US" altLang="ja-JP" sz="5400" b="1">
                <a:solidFill>
                  <a:srgbClr val="FFFF00"/>
                </a:solidFill>
              </a:rPr>
              <a:t>average</a:t>
            </a:r>
            <a:r>
              <a:rPr lang="ja-JP" altLang="en-US" sz="5400" b="1">
                <a:solidFill>
                  <a:srgbClr val="FFFF00"/>
                </a:solidFill>
              </a:rPr>
              <a:t>”</a:t>
            </a:r>
            <a:r>
              <a:rPr lang="en-US" altLang="ja-JP" sz="5400" b="1">
                <a:solidFill>
                  <a:srgbClr val="FFFF00"/>
                </a:solidFill>
              </a:rPr>
              <a:t>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5400" b="1">
                <a:solidFill>
                  <a:srgbClr val="FFFF00"/>
                </a:solidFill>
              </a:rPr>
              <a:t>“</a:t>
            </a:r>
            <a:r>
              <a:rPr lang="en-US" altLang="ja-JP" sz="5400" b="1">
                <a:solidFill>
                  <a:srgbClr val="FFFF00"/>
                </a:solidFill>
              </a:rPr>
              <a:t>energy</a:t>
            </a:r>
            <a:r>
              <a:rPr lang="ja-JP" altLang="en-US" sz="5400" b="1">
                <a:solidFill>
                  <a:srgbClr val="FFFF00"/>
                </a:solidFill>
              </a:rPr>
              <a:t>”</a:t>
            </a:r>
            <a:endParaRPr lang="en-US" altLang="en-US" sz="54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ea typeface="ＭＳ Ｐゴシック" charset="0"/>
                <a:cs typeface="+mj-cs"/>
              </a:rPr>
              <a:t>Fill in the _____ - $300</a:t>
            </a:r>
          </a:p>
        </p:txBody>
      </p:sp>
      <p:grpSp>
        <p:nvGrpSpPr>
          <p:cNvPr id="39939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9941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9942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39940" name="Text Box 9"/>
          <p:cNvSpPr txBox="1">
            <a:spLocks noChangeArrowheads="1"/>
          </p:cNvSpPr>
          <p:nvPr/>
        </p:nvSpPr>
        <p:spPr bwMode="auto">
          <a:xfrm>
            <a:off x="2284413" y="2624138"/>
            <a:ext cx="45037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4800" b="1" dirty="0" smtClean="0">
                <a:solidFill>
                  <a:srgbClr val="FFFF00"/>
                </a:solidFill>
              </a:rPr>
              <a:t>“</a:t>
            </a:r>
            <a:r>
              <a:rPr lang="en-US" altLang="ja-JP" sz="4800" b="1" smtClean="0">
                <a:solidFill>
                  <a:srgbClr val="FFFF00"/>
                </a:solidFill>
              </a:rPr>
              <a:t>insulator</a:t>
            </a:r>
            <a:r>
              <a:rPr lang="ja-JP" altLang="en-US" sz="4800" b="1" smtClean="0">
                <a:solidFill>
                  <a:srgbClr val="FFFF00"/>
                </a:solidFill>
              </a:rPr>
              <a:t>”</a:t>
            </a:r>
            <a:endParaRPr lang="en-US" altLang="en-US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ea typeface="ＭＳ Ｐゴシック" charset="0"/>
                <a:cs typeface="+mj-cs"/>
              </a:rPr>
              <a:t>Fill in the _____ - $400</a:t>
            </a:r>
          </a:p>
        </p:txBody>
      </p:sp>
      <p:grpSp>
        <p:nvGrpSpPr>
          <p:cNvPr id="4096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096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096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40964" name="Text Box 11"/>
          <p:cNvSpPr txBox="1">
            <a:spLocks noChangeArrowheads="1"/>
          </p:cNvSpPr>
          <p:nvPr/>
        </p:nvSpPr>
        <p:spPr bwMode="auto">
          <a:xfrm>
            <a:off x="2963863" y="3076575"/>
            <a:ext cx="45037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4000" b="1">
                <a:solidFill>
                  <a:srgbClr val="FFFF00"/>
                </a:solidFill>
              </a:rPr>
              <a:t>“</a:t>
            </a:r>
            <a:r>
              <a:rPr lang="en-US" altLang="ja-JP" sz="4000" b="1">
                <a:solidFill>
                  <a:srgbClr val="FFFF00"/>
                </a:solidFill>
              </a:rPr>
              <a:t>absolute zero</a:t>
            </a:r>
            <a:r>
              <a:rPr lang="ja-JP" altLang="en-US" sz="4000" b="1">
                <a:solidFill>
                  <a:srgbClr val="FFFF00"/>
                </a:solidFill>
              </a:rPr>
              <a:t>”</a:t>
            </a:r>
            <a:endParaRPr lang="en-US" altLang="en-US" sz="4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ea typeface="ＭＳ Ｐゴシック" charset="0"/>
                <a:cs typeface="+mj-cs"/>
              </a:rPr>
              <a:t>Fill in the _____ - $500</a:t>
            </a:r>
          </a:p>
        </p:txBody>
      </p:sp>
      <p:grpSp>
        <p:nvGrpSpPr>
          <p:cNvPr id="4198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198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99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41988" name="Text Box 11"/>
          <p:cNvSpPr txBox="1">
            <a:spLocks noChangeArrowheads="1"/>
          </p:cNvSpPr>
          <p:nvPr/>
        </p:nvSpPr>
        <p:spPr bwMode="auto">
          <a:xfrm>
            <a:off x="2625725" y="2519363"/>
            <a:ext cx="38322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4000" b="1">
                <a:solidFill>
                  <a:srgbClr val="FFFF00"/>
                </a:solidFill>
              </a:rPr>
              <a:t>“</a:t>
            </a:r>
            <a:r>
              <a:rPr lang="en-US" altLang="ja-JP" sz="4000" b="1">
                <a:solidFill>
                  <a:srgbClr val="FFFF00"/>
                </a:solidFill>
              </a:rPr>
              <a:t>expand</a:t>
            </a:r>
            <a:r>
              <a:rPr lang="ja-JP" altLang="en-US" sz="4000" b="1">
                <a:solidFill>
                  <a:srgbClr val="FFFF00"/>
                </a:solidFill>
              </a:rPr>
              <a:t>”</a:t>
            </a:r>
            <a:endParaRPr lang="en-US" altLang="ja-JP" sz="4000" b="1">
              <a:solidFill>
                <a:srgbClr val="FFFF00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4000" b="1">
                <a:solidFill>
                  <a:srgbClr val="FFFF00"/>
                </a:solidFill>
              </a:rPr>
              <a:t>“</a:t>
            </a:r>
            <a:r>
              <a:rPr lang="en-US" altLang="ja-JP" sz="4000" b="1">
                <a:solidFill>
                  <a:srgbClr val="FFFF00"/>
                </a:solidFill>
              </a:rPr>
              <a:t>contract</a:t>
            </a:r>
            <a:r>
              <a:rPr lang="ja-JP" altLang="en-US" sz="4000" b="1">
                <a:solidFill>
                  <a:srgbClr val="FFFF00"/>
                </a:solidFill>
              </a:rPr>
              <a:t>”</a:t>
            </a:r>
            <a:endParaRPr lang="en-US" altLang="en-US" sz="4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Temperature Scales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$100</a:t>
            </a:r>
          </a:p>
        </p:txBody>
      </p:sp>
      <p:sp>
        <p:nvSpPr>
          <p:cNvPr id="6147" name="Text Box 12"/>
          <p:cNvSpPr txBox="1">
            <a:spLocks noChangeArrowheads="1"/>
          </p:cNvSpPr>
          <p:nvPr/>
        </p:nvSpPr>
        <p:spPr bwMode="auto">
          <a:xfrm>
            <a:off x="1143000" y="1824038"/>
            <a:ext cx="7162800" cy="384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100 degrees Celsius is the temperature that: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FFFF00"/>
                </a:solidFill>
              </a:rPr>
              <a:t>a.	Water freezes	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FFFF00"/>
                </a:solidFill>
              </a:rPr>
              <a:t>b.	Water boils	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FFFF00"/>
                </a:solidFill>
              </a:rPr>
              <a:t>c.	Is the highest temperature recorded in MN	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FFFF00"/>
                </a:solidFill>
              </a:rPr>
              <a:t>d.	None of these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>
              <a:solidFill>
                <a:srgbClr val="FFFF00"/>
              </a:solidFill>
            </a:endParaRPr>
          </a:p>
        </p:txBody>
      </p:sp>
      <p:grpSp>
        <p:nvGrpSpPr>
          <p:cNvPr id="6148" name="Group 13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6149" name="AutoShape 14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50" name="Text Box 15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True or False  -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$100</a:t>
            </a:r>
          </a:p>
        </p:txBody>
      </p:sp>
      <p:grpSp>
        <p:nvGrpSpPr>
          <p:cNvPr id="4301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301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301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112838" y="2152650"/>
            <a:ext cx="7170737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800" b="1" dirty="0" smtClean="0">
                <a:solidFill>
                  <a:srgbClr val="FFFF00"/>
                </a:solidFill>
              </a:rPr>
              <a:t>TRUE: </a:t>
            </a:r>
            <a:r>
              <a:rPr lang="en-US" sz="4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Common ice can be colder than 0</a:t>
            </a:r>
            <a:r>
              <a:rPr lang="en-US" sz="4800" baseline="300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o</a:t>
            </a:r>
            <a:r>
              <a:rPr lang="en-US" sz="4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True or False  -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$200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403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403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166813" y="1854200"/>
            <a:ext cx="6753225" cy="304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800" b="1" dirty="0" smtClean="0">
                <a:solidFill>
                  <a:srgbClr val="FFFF00"/>
                </a:solidFill>
                <a:ea typeface="+mn-ea"/>
              </a:rPr>
              <a:t>TRUE:</a:t>
            </a:r>
            <a:r>
              <a:rPr lang="en-US" sz="4800" dirty="0" smtClean="0">
                <a:solidFill>
                  <a:srgbClr val="FFFF00"/>
                </a:solidFill>
                <a:ea typeface="+mn-ea"/>
              </a:rPr>
              <a:t> </a:t>
            </a:r>
            <a:r>
              <a:rPr lang="en-US" sz="4800" dirty="0" smtClean="0">
                <a:solidFill>
                  <a:srgbClr val="CCCCCC"/>
                </a:solidFill>
                <a:ea typeface="+mn-ea"/>
              </a:rPr>
              <a:t>There are exactly 3 temperature scales commonly used in the world.</a:t>
            </a:r>
            <a:r>
              <a:rPr lang="en-US" sz="4800" dirty="0" smtClean="0">
                <a:solidFill>
                  <a:srgbClr val="FFFF00"/>
                </a:solidFill>
                <a:ea typeface="+mn-ea"/>
              </a:rPr>
              <a:t> C, F, 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True or False  -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$300</a:t>
            </a: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506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506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45060" name="Rectangle 8"/>
          <p:cNvSpPr>
            <a:spLocks noChangeArrowheads="1"/>
          </p:cNvSpPr>
          <p:nvPr/>
        </p:nvSpPr>
        <p:spPr bwMode="auto">
          <a:xfrm>
            <a:off x="954088" y="1827213"/>
            <a:ext cx="706120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 b="1">
                <a:solidFill>
                  <a:srgbClr val="FFFF00"/>
                </a:solidFill>
              </a:rPr>
              <a:t>FALSE:</a:t>
            </a:r>
            <a:r>
              <a:rPr lang="en-US" altLang="en-US" sz="4800">
                <a:solidFill>
                  <a:srgbClr val="FFFF00"/>
                </a:solidFill>
              </a:rPr>
              <a:t> </a:t>
            </a:r>
            <a:r>
              <a:rPr lang="en-US" altLang="en-US" sz="4800">
                <a:solidFill>
                  <a:srgbClr val="CCCCCC"/>
                </a:solidFill>
              </a:rPr>
              <a:t>We use blankets because they are good heat conductors.</a:t>
            </a:r>
            <a:r>
              <a:rPr lang="en-US" altLang="en-US" sz="4800">
                <a:solidFill>
                  <a:srgbClr val="FFFF00"/>
                </a:solidFill>
              </a:rPr>
              <a:t> – they don’t let the heat transfer away from 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True or False  -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$400</a:t>
            </a:r>
          </a:p>
        </p:txBody>
      </p:sp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608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608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46084" name="Text Box 17"/>
          <p:cNvSpPr txBox="1">
            <a:spLocks noChangeArrowheads="1"/>
          </p:cNvSpPr>
          <p:nvPr/>
        </p:nvSpPr>
        <p:spPr bwMode="auto">
          <a:xfrm>
            <a:off x="1419225" y="1670050"/>
            <a:ext cx="634841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 b="1">
                <a:solidFill>
                  <a:srgbClr val="FFFF00"/>
                </a:solidFill>
              </a:rPr>
              <a:t>FALSE:</a:t>
            </a:r>
            <a:r>
              <a:rPr lang="en-US" altLang="en-US" sz="4800">
                <a:solidFill>
                  <a:srgbClr val="FFFF00"/>
                </a:solidFill>
              </a:rPr>
              <a:t> </a:t>
            </a:r>
            <a:r>
              <a:rPr lang="en-US" altLang="en-US" sz="4800">
                <a:solidFill>
                  <a:srgbClr val="CCCCCC"/>
                </a:solidFill>
              </a:rPr>
              <a:t>Our hands are a consistent and reliable way to judge temperature.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True or False  -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$500</a:t>
            </a:r>
          </a:p>
        </p:txBody>
      </p:sp>
      <p:grpSp>
        <p:nvGrpSpPr>
          <p:cNvPr id="47107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7110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7111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47108" name="Text Box 8"/>
          <p:cNvSpPr txBox="1">
            <a:spLocks noChangeArrowheads="1"/>
          </p:cNvSpPr>
          <p:nvPr/>
        </p:nvSpPr>
        <p:spPr bwMode="auto">
          <a:xfrm>
            <a:off x="4995863" y="2597150"/>
            <a:ext cx="3127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3600">
              <a:solidFill>
                <a:srgbClr val="FFFF00"/>
              </a:solidFill>
            </a:endParaRPr>
          </a:p>
        </p:txBody>
      </p:sp>
      <p:sp>
        <p:nvSpPr>
          <p:cNvPr id="47109" name="Text Box 17"/>
          <p:cNvSpPr txBox="1">
            <a:spLocks noChangeArrowheads="1"/>
          </p:cNvSpPr>
          <p:nvPr/>
        </p:nvSpPr>
        <p:spPr bwMode="auto">
          <a:xfrm>
            <a:off x="434975" y="1641475"/>
            <a:ext cx="830421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 b="1">
                <a:solidFill>
                  <a:srgbClr val="FFFF00"/>
                </a:solidFill>
              </a:rPr>
              <a:t>FALSE:</a:t>
            </a:r>
            <a:r>
              <a:rPr lang="en-US" altLang="en-US" sz="4800">
                <a:solidFill>
                  <a:srgbClr val="FFFF00"/>
                </a:solidFill>
              </a:rPr>
              <a:t> </a:t>
            </a:r>
            <a:r>
              <a:rPr lang="en-US" altLang="en-US" sz="4800">
                <a:solidFill>
                  <a:srgbClr val="CCCCCC"/>
                </a:solidFill>
              </a:rPr>
              <a:t>When a glass of water is 70</a:t>
            </a:r>
            <a:r>
              <a:rPr lang="en-US" altLang="en-US" sz="4800" baseline="30000">
                <a:solidFill>
                  <a:srgbClr val="CCCCCC"/>
                </a:solidFill>
              </a:rPr>
              <a:t>o</a:t>
            </a:r>
            <a:r>
              <a:rPr lang="en-US" altLang="en-US" sz="4800">
                <a:solidFill>
                  <a:srgbClr val="CCCCCC"/>
                </a:solidFill>
              </a:rPr>
              <a:t>F, all the water molecules are going the same speed.</a:t>
            </a:r>
            <a:r>
              <a:rPr lang="en-US" altLang="en-US" sz="4800">
                <a:solidFill>
                  <a:srgbClr val="FFFF00"/>
                </a:solidFill>
              </a:rPr>
              <a:t> Temperature is the average.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Transferring Heat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$100</a:t>
            </a:r>
          </a:p>
        </p:txBody>
      </p:sp>
      <p:grpSp>
        <p:nvGrpSpPr>
          <p:cNvPr id="48131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8133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8134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48132" name="Text Box 14"/>
          <p:cNvSpPr txBox="1">
            <a:spLocks noChangeArrowheads="1"/>
          </p:cNvSpPr>
          <p:nvPr/>
        </p:nvSpPr>
        <p:spPr bwMode="auto">
          <a:xfrm>
            <a:off x="585788" y="2052638"/>
            <a:ext cx="79152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The form of heat transfer where heated fluid rises and cooler fluid sinks: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B3B3B3"/>
                </a:solidFill>
              </a:rPr>
              <a:t>a.	conDUction</a:t>
            </a:r>
            <a:r>
              <a:rPr lang="en-US" altLang="en-US">
                <a:solidFill>
                  <a:srgbClr val="FFFF00"/>
                </a:solidFill>
              </a:rPr>
              <a:t>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FF00"/>
                </a:solidFill>
              </a:rPr>
              <a:t>b.	conVEction</a:t>
            </a:r>
            <a:r>
              <a:rPr lang="en-US" altLang="en-US">
                <a:solidFill>
                  <a:srgbClr val="FFFF00"/>
                </a:solidFill>
              </a:rPr>
              <a:t>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B3B3B3"/>
                </a:solidFill>
              </a:rPr>
              <a:t>c.	radiation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Transferring Heat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$200</a:t>
            </a:r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915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915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49156" name="Text Box 14"/>
          <p:cNvSpPr txBox="1">
            <a:spLocks noChangeArrowheads="1"/>
          </p:cNvSpPr>
          <p:nvPr/>
        </p:nvSpPr>
        <p:spPr bwMode="auto">
          <a:xfrm>
            <a:off x="585788" y="2052638"/>
            <a:ext cx="79152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The form where light waves transfer heat: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B3B3B3"/>
                </a:solidFill>
              </a:rPr>
              <a:t>a.	conDUction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B3B3B3"/>
                </a:solidFill>
              </a:rPr>
              <a:t>b.	conVEction</a:t>
            </a:r>
            <a:r>
              <a:rPr lang="en-US" altLang="en-US">
                <a:solidFill>
                  <a:srgbClr val="FFFF00"/>
                </a:solidFill>
              </a:rPr>
              <a:t>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FF00"/>
                </a:solidFill>
              </a:rPr>
              <a:t>c.	radiation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Transferring Heat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$300</a:t>
            </a:r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0182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0183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50180" name="Text Box 8"/>
          <p:cNvSpPr txBox="1">
            <a:spLocks noChangeArrowheads="1"/>
          </p:cNvSpPr>
          <p:nvPr/>
        </p:nvSpPr>
        <p:spPr bwMode="auto">
          <a:xfrm>
            <a:off x="3036888" y="2490788"/>
            <a:ext cx="1841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/>
          </a:p>
        </p:txBody>
      </p:sp>
      <p:sp>
        <p:nvSpPr>
          <p:cNvPr id="50181" name="Text Box 14"/>
          <p:cNvSpPr txBox="1">
            <a:spLocks noChangeArrowheads="1"/>
          </p:cNvSpPr>
          <p:nvPr/>
        </p:nvSpPr>
        <p:spPr bwMode="auto">
          <a:xfrm>
            <a:off x="585788" y="2052638"/>
            <a:ext cx="79152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The form of heat transfer where particles in a substance bump into each other or heat is transferred between substances by contact: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FF00"/>
                </a:solidFill>
              </a:rPr>
              <a:t>a.	conDUction</a:t>
            </a:r>
            <a:r>
              <a:rPr lang="en-US" altLang="en-US">
                <a:solidFill>
                  <a:srgbClr val="FFFF00"/>
                </a:solidFill>
              </a:rPr>
              <a:t>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B3B3B3"/>
                </a:solidFill>
              </a:rPr>
              <a:t>b.	conVEction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B3B3B3"/>
                </a:solidFill>
              </a:rPr>
              <a:t>c.	radiation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Transferring Heat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$400</a:t>
            </a:r>
          </a:p>
        </p:txBody>
      </p:sp>
      <p:grpSp>
        <p:nvGrpSpPr>
          <p:cNvPr id="5120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120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20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51204" name="Text Box 43"/>
          <p:cNvSpPr txBox="1">
            <a:spLocks noChangeArrowheads="1"/>
          </p:cNvSpPr>
          <p:nvPr/>
        </p:nvSpPr>
        <p:spPr bwMode="auto">
          <a:xfrm>
            <a:off x="788988" y="2333625"/>
            <a:ext cx="7654925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Energy transfer by convection generally happens in: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B3B3B3"/>
                </a:solidFill>
              </a:rPr>
              <a:t>	a. Gases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B3B3B3"/>
                </a:solidFill>
              </a:rPr>
              <a:t>	b. Liquids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B3B3B3"/>
                </a:solidFill>
              </a:rPr>
              <a:t>	c. Solids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FF00"/>
                </a:solidFill>
              </a:rPr>
              <a:t>	d. Both A &amp; B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B3B3B3"/>
                </a:solidFill>
              </a:rPr>
              <a:t>	e. 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Transferring Heat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$500</a:t>
            </a:r>
          </a:p>
        </p:txBody>
      </p:sp>
      <p:grpSp>
        <p:nvGrpSpPr>
          <p:cNvPr id="52227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2229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2230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52228" name="Text Box 17"/>
          <p:cNvSpPr txBox="1">
            <a:spLocks noChangeArrowheads="1"/>
          </p:cNvSpPr>
          <p:nvPr/>
        </p:nvSpPr>
        <p:spPr bwMode="auto">
          <a:xfrm>
            <a:off x="1893888" y="2078038"/>
            <a:ext cx="6189662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FF00"/>
                </a:solidFill>
              </a:rPr>
              <a:t>Air is a good heat: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B3B3B3"/>
                </a:solidFill>
              </a:rPr>
              <a:t>A. conductor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FF00"/>
                </a:solidFill>
              </a:rPr>
              <a:t>B. insulator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B3B3B3"/>
                </a:solidFill>
              </a:rPr>
              <a:t>C. emitter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B3B3B3"/>
                </a:solidFill>
              </a:rPr>
              <a:t>D. absorber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B3B3B3"/>
                </a:solidFill>
              </a:rPr>
              <a:t>E. radiator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Temperature Scales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$200</a:t>
            </a:r>
          </a:p>
        </p:txBody>
      </p:sp>
      <p:grpSp>
        <p:nvGrpSpPr>
          <p:cNvPr id="7171" name="Group 4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74" name="Text Box 6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7172" name="Text Box 126"/>
          <p:cNvSpPr txBox="1">
            <a:spLocks noChangeArrowheads="1"/>
          </p:cNvSpPr>
          <p:nvPr/>
        </p:nvSpPr>
        <p:spPr bwMode="auto">
          <a:xfrm>
            <a:off x="1066800" y="2001838"/>
            <a:ext cx="716756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rgbClr val="FFFF00"/>
                </a:solidFill>
              </a:rPr>
              <a:t>What temperature is absolute zero?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Miscellaneous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$100 </a:t>
            </a:r>
          </a:p>
        </p:txBody>
      </p:sp>
      <p:grpSp>
        <p:nvGrpSpPr>
          <p:cNvPr id="53251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3253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3254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53252" name="Text Box 55"/>
          <p:cNvSpPr txBox="1">
            <a:spLocks noChangeArrowheads="1"/>
          </p:cNvSpPr>
          <p:nvPr/>
        </p:nvSpPr>
        <p:spPr bwMode="auto">
          <a:xfrm>
            <a:off x="871538" y="1790700"/>
            <a:ext cx="7527925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ts val="363"/>
              </a:spcBef>
              <a:buFontTx/>
              <a:buNone/>
            </a:pPr>
            <a:r>
              <a:rPr lang="en-US" altLang="en-US" sz="4000">
                <a:solidFill>
                  <a:srgbClr val="CCCCCC"/>
                </a:solidFill>
              </a:rPr>
              <a:t>When we turned on friction in our rollercoasters (Energy Skate Park) it added which kind of energy?</a:t>
            </a:r>
          </a:p>
          <a:p>
            <a:pPr eaLnBrk="1" hangingPunct="1">
              <a:spcBef>
                <a:spcPts val="363"/>
              </a:spcBef>
              <a:buFontTx/>
              <a:buNone/>
            </a:pPr>
            <a:r>
              <a:rPr lang="en-US" altLang="en-US" sz="4000">
                <a:solidFill>
                  <a:srgbClr val="CCCCCC"/>
                </a:solidFill>
              </a:rPr>
              <a:t>	a. potential energy</a:t>
            </a:r>
          </a:p>
          <a:p>
            <a:pPr eaLnBrk="1" hangingPunct="1">
              <a:spcBef>
                <a:spcPts val="363"/>
              </a:spcBef>
              <a:buFontTx/>
              <a:buNone/>
            </a:pPr>
            <a:r>
              <a:rPr lang="en-US" altLang="en-US" sz="4000">
                <a:solidFill>
                  <a:srgbClr val="CCCCCC"/>
                </a:solidFill>
              </a:rPr>
              <a:t>	b. kinetic energy</a:t>
            </a:r>
          </a:p>
          <a:p>
            <a:pPr eaLnBrk="1" hangingPunct="1">
              <a:spcBef>
                <a:spcPts val="363"/>
              </a:spcBef>
              <a:buFontTx/>
              <a:buNone/>
            </a:pPr>
            <a:r>
              <a:rPr lang="en-US" altLang="en-US" sz="4000" b="1">
                <a:solidFill>
                  <a:srgbClr val="FFFF00"/>
                </a:solidFill>
              </a:rPr>
              <a:t>	c. thermal energy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Miscellaneous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$200 </a:t>
            </a:r>
          </a:p>
        </p:txBody>
      </p:sp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427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427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8" name="Text Box 89"/>
          <p:cNvSpPr txBox="1">
            <a:spLocks noChangeArrowheads="1"/>
          </p:cNvSpPr>
          <p:nvPr/>
        </p:nvSpPr>
        <p:spPr bwMode="auto">
          <a:xfrm>
            <a:off x="647700" y="2000250"/>
            <a:ext cx="7391400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Which contains more internal heat energy: a </a:t>
            </a:r>
            <a:r>
              <a:rPr lang="en-US" sz="3200" b="1" dirty="0" smtClean="0">
                <a:solidFill>
                  <a:srgbClr val="FFFF00"/>
                </a:solidFill>
              </a:rPr>
              <a:t>bucket</a:t>
            </a:r>
            <a:r>
              <a:rPr lang="en-US" sz="3200" dirty="0" smtClean="0">
                <a:solidFill>
                  <a:srgbClr val="FFFF00"/>
                </a:solidFill>
              </a:rPr>
              <a:t> of warm (50 </a:t>
            </a:r>
            <a:r>
              <a:rPr lang="en-US" sz="3200" dirty="0" err="1" smtClean="0">
                <a:solidFill>
                  <a:srgbClr val="FFFF00"/>
                </a:solidFill>
              </a:rPr>
              <a:t>deg</a:t>
            </a:r>
            <a:r>
              <a:rPr lang="en-US" sz="3200" dirty="0" smtClean="0">
                <a:solidFill>
                  <a:srgbClr val="FFFF00"/>
                </a:solidFill>
              </a:rPr>
              <a:t> C) or a </a:t>
            </a:r>
            <a:r>
              <a:rPr lang="en-US" sz="3200" b="1" dirty="0" smtClean="0">
                <a:solidFill>
                  <a:srgbClr val="FFFF00"/>
                </a:solidFill>
              </a:rPr>
              <a:t>cup</a:t>
            </a:r>
            <a:r>
              <a:rPr lang="en-US" sz="3200" dirty="0" smtClean="0">
                <a:solidFill>
                  <a:srgbClr val="FFFF00"/>
                </a:solidFill>
              </a:rPr>
              <a:t> of hot (100 </a:t>
            </a:r>
            <a:r>
              <a:rPr lang="en-US" sz="3200" dirty="0" err="1" smtClean="0">
                <a:solidFill>
                  <a:srgbClr val="FFFF00"/>
                </a:solidFill>
              </a:rPr>
              <a:t>deg</a:t>
            </a:r>
            <a:r>
              <a:rPr lang="en-US" sz="3200" dirty="0" smtClean="0">
                <a:solidFill>
                  <a:srgbClr val="FFFF00"/>
                </a:solidFill>
              </a:rPr>
              <a:t> C) water?</a:t>
            </a:r>
          </a:p>
          <a:p>
            <a:pPr eaLnBrk="1" hangingPunct="1">
              <a:defRPr/>
            </a:pPr>
            <a:endParaRPr lang="en-US" sz="3200" dirty="0" smtClean="0">
              <a:solidFill>
                <a:srgbClr val="FFFF00"/>
              </a:solidFill>
            </a:endParaRP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cup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3200" b="1" dirty="0" smtClean="0">
                <a:solidFill>
                  <a:srgbClr val="FFFF00"/>
                </a:solidFill>
              </a:rPr>
              <a:t>bucket</a:t>
            </a:r>
          </a:p>
          <a:p>
            <a:pPr marL="514350" indent="-5143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same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1938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Miscellaneous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$300 </a:t>
            </a:r>
          </a:p>
        </p:txBody>
      </p:sp>
      <p:grpSp>
        <p:nvGrpSpPr>
          <p:cNvPr id="5529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530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530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166813" y="1854200"/>
            <a:ext cx="7313612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In class, we trapped ice at the bottom of a test tube and got the top to boil in a flame. This shows that water is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rgbClr val="B3B3B3"/>
                </a:solidFill>
                <a:ea typeface="+mn-ea"/>
              </a:rPr>
              <a:t>A good conductor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3200" b="1" dirty="0" smtClean="0">
                <a:solidFill>
                  <a:srgbClr val="FFFF00"/>
                </a:solidFill>
                <a:ea typeface="+mn-ea"/>
              </a:rPr>
              <a:t>Better at convection than conduction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rgbClr val="B3B3B3"/>
                </a:solidFill>
                <a:ea typeface="+mn-ea"/>
              </a:rPr>
              <a:t>Both a. &amp; b.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3200" dirty="0" smtClean="0">
                <a:solidFill>
                  <a:srgbClr val="B3B3B3"/>
                </a:solidFill>
                <a:ea typeface="+mn-ea"/>
              </a:rPr>
              <a:t>Neither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Miscellaneous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$400 </a:t>
            </a:r>
          </a:p>
        </p:txBody>
      </p:sp>
      <p:grpSp>
        <p:nvGrpSpPr>
          <p:cNvPr id="5632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6326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6327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56324" name="Rectangle 8"/>
          <p:cNvSpPr>
            <a:spLocks noChangeArrowheads="1"/>
          </p:cNvSpPr>
          <p:nvPr/>
        </p:nvSpPr>
        <p:spPr bwMode="auto">
          <a:xfrm>
            <a:off x="6057900" y="4083050"/>
            <a:ext cx="162401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8000">
              <a:solidFill>
                <a:srgbClr val="FFFF00"/>
              </a:solidFill>
            </a:endParaRPr>
          </a:p>
        </p:txBody>
      </p:sp>
      <p:sp>
        <p:nvSpPr>
          <p:cNvPr id="8" name="Text Box 86"/>
          <p:cNvSpPr txBox="1">
            <a:spLocks noChangeArrowheads="1"/>
          </p:cNvSpPr>
          <p:nvPr/>
        </p:nvSpPr>
        <p:spPr bwMode="auto">
          <a:xfrm>
            <a:off x="968375" y="2036763"/>
            <a:ext cx="7278688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Oops.</a:t>
            </a:r>
            <a:endParaRPr lang="en-US" sz="3200" dirty="0" smtClean="0">
              <a:solidFill>
                <a:srgbClr val="B3B3B3"/>
              </a:solidFill>
            </a:endParaRP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endParaRPr lang="en-US" sz="32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Miscellaneous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$500 </a:t>
            </a:r>
          </a:p>
        </p:txBody>
      </p:sp>
      <p:grpSp>
        <p:nvGrpSpPr>
          <p:cNvPr id="57347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7349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7350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DONE</a:t>
              </a:r>
              <a:endParaRPr lang="en-US" altLang="en-US" sz="2400"/>
            </a:p>
          </p:txBody>
        </p:sp>
      </p:grpSp>
      <p:sp>
        <p:nvSpPr>
          <p:cNvPr id="7" name="Text Box 62"/>
          <p:cNvSpPr txBox="1">
            <a:spLocks noChangeArrowheads="1"/>
          </p:cNvSpPr>
          <p:nvPr/>
        </p:nvSpPr>
        <p:spPr bwMode="auto">
          <a:xfrm>
            <a:off x="1089025" y="1989138"/>
            <a:ext cx="7102475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</a:rPr>
              <a:t>Which of these is a kind of light?</a:t>
            </a:r>
          </a:p>
          <a:p>
            <a:pPr eaLnBrk="1" hangingPunct="1">
              <a:defRPr/>
            </a:pPr>
            <a:endParaRPr lang="en-US" sz="3200" dirty="0" smtClean="0">
              <a:solidFill>
                <a:srgbClr val="FFFF00"/>
              </a:solidFill>
            </a:endParaRPr>
          </a:p>
          <a:p>
            <a:pPr marL="742950" indent="-7429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B3B3B3"/>
                </a:solidFill>
              </a:rPr>
              <a:t>Microwave</a:t>
            </a:r>
          </a:p>
          <a:p>
            <a:pPr marL="742950" indent="-7429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B3B3B3"/>
                </a:solidFill>
              </a:rPr>
              <a:t>Infrared</a:t>
            </a:r>
          </a:p>
          <a:p>
            <a:pPr marL="742950" indent="-7429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B3B3B3"/>
                </a:solidFill>
              </a:rPr>
              <a:t>Gamma rays</a:t>
            </a:r>
          </a:p>
          <a:p>
            <a:pPr marL="742950" indent="-742950" eaLnBrk="1" hangingPunct="1">
              <a:buFontTx/>
              <a:buAutoNum type="alphaLcPeriod"/>
              <a:defRPr/>
            </a:pPr>
            <a:r>
              <a:rPr lang="en-US" sz="3200" b="1" dirty="0" smtClean="0">
                <a:solidFill>
                  <a:srgbClr val="FFFF00"/>
                </a:solidFill>
              </a:rPr>
              <a:t>All of the above</a:t>
            </a:r>
          </a:p>
          <a:p>
            <a:pPr marL="742950" indent="-742950" eaLnBrk="1" hangingPunct="1">
              <a:buFontTx/>
              <a:buAutoNum type="alphaLcPeriod"/>
              <a:defRPr/>
            </a:pPr>
            <a:r>
              <a:rPr lang="en-US" sz="3200" dirty="0" smtClean="0">
                <a:solidFill>
                  <a:srgbClr val="B3B3B3"/>
                </a:solidFill>
              </a:rPr>
              <a:t>None of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5" name="Group 1031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8374" name="AutoShape 1030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" name="WordArt 1028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6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  <a:contourClr>
                  <a:srgbClr val="FFE701"/>
                </a:contour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DOUBLE</a:t>
              </a:r>
            </a:p>
          </p:txBody>
        </p:sp>
      </p:grpSp>
      <p:grpSp>
        <p:nvGrpSpPr>
          <p:cNvPr id="58376" name="Group 103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8372" name="AutoShape 103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8373" name="Text Box 103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3" action="ppaction://hlinksldjump"/>
                </a:rPr>
                <a:t>CONTINUE</a:t>
              </a:r>
              <a:endParaRPr lang="en-US" alt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Temperature Scales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$300</a:t>
            </a:r>
          </a:p>
        </p:txBody>
      </p:sp>
      <p:grpSp>
        <p:nvGrpSpPr>
          <p:cNvPr id="8195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819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19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722313" y="2530475"/>
            <a:ext cx="80946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What is a bigger change: A change of 1 degrees Celsius or a change of 1 degrees Fahrenheit?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Temperature Scales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$400</a:t>
            </a:r>
          </a:p>
        </p:txBody>
      </p:sp>
      <p:grpSp>
        <p:nvGrpSpPr>
          <p:cNvPr id="9219" name="Group 9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922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2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9220" name="Text Box 12"/>
          <p:cNvSpPr txBox="1">
            <a:spLocks noChangeArrowheads="1"/>
          </p:cNvSpPr>
          <p:nvPr/>
        </p:nvSpPr>
        <p:spPr bwMode="auto">
          <a:xfrm>
            <a:off x="722313" y="2530475"/>
            <a:ext cx="80946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What is average human body temperature? (Double the points if you have it in all three scales!)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Temperature Scales</a:t>
            </a:r>
            <a:r>
              <a:rPr lang="en-US" b="1" i="1" dirty="0" smtClean="0">
                <a:solidFill>
                  <a:srgbClr val="FFFF00"/>
                </a:solidFill>
                <a:ea typeface="ＭＳ Ｐゴシック" charset="0"/>
                <a:cs typeface="+mj-cs"/>
              </a:rPr>
              <a:t> </a:t>
            </a:r>
            <a:r>
              <a:rPr lang="en-US" b="1" i="1" dirty="0">
                <a:solidFill>
                  <a:srgbClr val="FFFF00"/>
                </a:solidFill>
                <a:ea typeface="ＭＳ Ｐゴシック" charset="0"/>
                <a:cs typeface="+mj-cs"/>
              </a:rPr>
              <a:t>- $500</a:t>
            </a:r>
          </a:p>
        </p:txBody>
      </p:sp>
      <p:grpSp>
        <p:nvGrpSpPr>
          <p:cNvPr id="10243" name="Group 10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0246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247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3" action="ppaction://hlinksldjump"/>
                </a:rPr>
                <a:t>ANSWER</a:t>
              </a:r>
              <a:endParaRPr lang="en-US" altLang="en-US" sz="2400"/>
            </a:p>
          </p:txBody>
        </p:sp>
      </p:grpSp>
      <p:graphicFrame>
        <p:nvGraphicFramePr>
          <p:cNvPr id="10244" name="Object 14"/>
          <p:cNvGraphicFramePr>
            <a:graphicFrameLocks noChangeAspect="1"/>
          </p:cNvGraphicFramePr>
          <p:nvPr/>
        </p:nvGraphicFramePr>
        <p:xfrm>
          <a:off x="0" y="0"/>
          <a:ext cx="9144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Equation" r:id="rId4" imgW="438364" imgH="657546" progId="Equation.DSMT4">
                  <p:embed/>
                </p:oleObj>
              </mc:Choice>
              <mc:Fallback>
                <p:oleObj name="Equation" r:id="rId4" imgW="438364" imgH="657546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Text Box 12"/>
          <p:cNvSpPr txBox="1">
            <a:spLocks noChangeArrowheads="1"/>
          </p:cNvSpPr>
          <p:nvPr/>
        </p:nvSpPr>
        <p:spPr bwMode="auto">
          <a:xfrm>
            <a:off x="722313" y="2530475"/>
            <a:ext cx="80946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What is a bigger change: A change of 1 degrees Celsius or a change of 1 Kelvin?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>
                <a:solidFill>
                  <a:srgbClr val="FFFF00"/>
                </a:solidFill>
                <a:ea typeface="ＭＳ Ｐゴシック" charset="0"/>
                <a:cs typeface="+mj-cs"/>
              </a:rPr>
              <a:t>Fill in the _____ - $100</a:t>
            </a:r>
          </a:p>
        </p:txBody>
      </p:sp>
      <p:grpSp>
        <p:nvGrpSpPr>
          <p:cNvPr id="11267" name="Group 1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11269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70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>
                  <a:hlinkClick r:id="rId2" action="ppaction://hlinksldjump"/>
                </a:rPr>
                <a:t>ANSWER</a:t>
              </a:r>
              <a:endParaRPr lang="en-US" altLang="en-US" sz="2400"/>
            </a:p>
          </p:txBody>
        </p:sp>
      </p:grpSp>
      <p:sp>
        <p:nvSpPr>
          <p:cNvPr id="11268" name="Text Box 17"/>
          <p:cNvSpPr txBox="1">
            <a:spLocks noChangeArrowheads="1"/>
          </p:cNvSpPr>
          <p:nvPr/>
        </p:nvSpPr>
        <p:spPr bwMode="auto">
          <a:xfrm>
            <a:off x="1404938" y="2520950"/>
            <a:ext cx="67976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000">
                <a:solidFill>
                  <a:srgbClr val="FFFF00"/>
                </a:solidFill>
              </a:rPr>
              <a:t>Heat flows from ________ to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3333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DAD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00"/>
      </a:hlink>
      <a:folHlink>
        <a:srgbClr val="3333CC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FFFF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3333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2050</TotalTime>
  <Words>1184</Words>
  <Application>Microsoft Office PowerPoint</Application>
  <PresentationFormat>On-screen Show (4:3)</PresentationFormat>
  <Paragraphs>284</Paragraphs>
  <Slides>55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2" baseType="lpstr">
      <vt:lpstr>MS PGothic</vt:lpstr>
      <vt:lpstr>MS PGothic</vt:lpstr>
      <vt:lpstr>Arial Black</vt:lpstr>
      <vt:lpstr>Impact</vt:lpstr>
      <vt:lpstr>Times New Roman</vt:lpstr>
      <vt:lpstr>Default Design</vt:lpstr>
      <vt:lpstr>Equation</vt:lpstr>
      <vt:lpstr>PowerPoint Presentation</vt:lpstr>
      <vt:lpstr>PowerPoint Presentation</vt:lpstr>
      <vt:lpstr>PowerPoint Presentation</vt:lpstr>
      <vt:lpstr>Temperature Scales - $100</vt:lpstr>
      <vt:lpstr>Temperature Scales - $200</vt:lpstr>
      <vt:lpstr> Temperature Scales - $300</vt:lpstr>
      <vt:lpstr> Temperature Scales - $400</vt:lpstr>
      <vt:lpstr> Temperature Scales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True or False  - $100</vt:lpstr>
      <vt:lpstr>True or False  - $200</vt:lpstr>
      <vt:lpstr>True or False  - $300</vt:lpstr>
      <vt:lpstr>True or False  - $400</vt:lpstr>
      <vt:lpstr>True or False  - $500</vt:lpstr>
      <vt:lpstr>Transferring Heat - $100</vt:lpstr>
      <vt:lpstr>Transferring Heat - $200</vt:lpstr>
      <vt:lpstr>Transferring Heat - $300</vt:lpstr>
      <vt:lpstr>Transferring Heat - $400</vt:lpstr>
      <vt:lpstr>Transferring Heat - $500</vt:lpstr>
      <vt:lpstr>Miscellaneous - $100</vt:lpstr>
      <vt:lpstr>Miscellaneous - $200</vt:lpstr>
      <vt:lpstr>Miscellaneous - $300</vt:lpstr>
      <vt:lpstr>Miscellaneous - $400</vt:lpstr>
      <vt:lpstr>Miscellaneous - $500</vt:lpstr>
      <vt:lpstr>****Answers****</vt:lpstr>
      <vt:lpstr>Temperature Scales - $100</vt:lpstr>
      <vt:lpstr>Temperature Scales - $200</vt:lpstr>
      <vt:lpstr>Temperature Scales - $300</vt:lpstr>
      <vt:lpstr>Temperature Scales - $400</vt:lpstr>
      <vt:lpstr>Temperature Scales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True or False  - $100</vt:lpstr>
      <vt:lpstr>True or False  - $200</vt:lpstr>
      <vt:lpstr>True or False  - $300</vt:lpstr>
      <vt:lpstr>True or False  - $400</vt:lpstr>
      <vt:lpstr>True or False  - $500</vt:lpstr>
      <vt:lpstr>Transferring Heat - $100</vt:lpstr>
      <vt:lpstr>Transferring Heat - $200</vt:lpstr>
      <vt:lpstr>Transferring Heat - $300</vt:lpstr>
      <vt:lpstr>Transferring Heat - $400</vt:lpstr>
      <vt:lpstr>Transferring Heat - $500</vt:lpstr>
      <vt:lpstr>Miscellaneous - $100 </vt:lpstr>
      <vt:lpstr>Miscellaneous - $200 </vt:lpstr>
      <vt:lpstr>Miscellaneous - $300 </vt:lpstr>
      <vt:lpstr>Miscellaneous - $400 </vt:lpstr>
      <vt:lpstr>Miscellaneous - $500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Chad Leckie</dc:creator>
  <cp:lastModifiedBy>Heather L Grebe</cp:lastModifiedBy>
  <cp:revision>275</cp:revision>
  <dcterms:created xsi:type="dcterms:W3CDTF">2003-05-08T21:26:42Z</dcterms:created>
  <dcterms:modified xsi:type="dcterms:W3CDTF">2015-01-15T18:52:10Z</dcterms:modified>
</cp:coreProperties>
</file>